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69" r:id="rId6"/>
    <p:sldId id="31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17" r:id="rId19"/>
    <p:sldId id="329" r:id="rId20"/>
    <p:sldId id="331" r:id="rId21"/>
    <p:sldId id="330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272" r:id="rId3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5F"/>
    <a:srgbClr val="72D35F"/>
    <a:srgbClr val="00A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8E8F3-1F02-4BCB-8394-4870B5513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131E4B9-72B9-4A3A-8CF7-52B8D9D7E51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Construieste baza de date pentru raportare a RAN pe baza datelor o</a:t>
          </a:r>
          <a:r>
            <a:rPr lang="en-US" sz="2400" dirty="0" err="1" smtClean="0">
              <a:latin typeface="Oswald Regular" panose="02000503000000000000" pitchFamily="2" charset="0"/>
            </a:rPr>
            <a:t>pera</a:t>
          </a:r>
          <a:r>
            <a:rPr lang="ro-RO" sz="2400" dirty="0" smtClean="0">
              <a:latin typeface="Oswald Regular" panose="02000503000000000000" pitchFamily="2" charset="0"/>
            </a:rPr>
            <a:t>ț</a:t>
          </a:r>
          <a:r>
            <a:rPr lang="en-US" sz="2400" dirty="0" err="1" smtClean="0">
              <a:latin typeface="Oswald Regular" panose="02000503000000000000" pitchFamily="2" charset="0"/>
            </a:rPr>
            <a:t>ionale</a:t>
          </a:r>
          <a:r>
            <a:rPr lang="en-US" sz="2400" dirty="0" smtClean="0">
              <a:latin typeface="Oswald Regular" panose="02000503000000000000" pitchFamily="2" charset="0"/>
            </a:rPr>
            <a:t> </a:t>
          </a:r>
          <a:r>
            <a:rPr lang="ro-RO" sz="2400" dirty="0" smtClean="0">
              <a:latin typeface="Oswald Regular" panose="02000503000000000000" pitchFamily="2" charset="0"/>
            </a:rPr>
            <a:t>încarcate de primării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680FDEBB-13FB-4463-AD8B-2F3852D15F21}" type="parTrans" cxnId="{C220B602-2105-4DB1-8B11-9B36BADFDAE5}">
      <dgm:prSet/>
      <dgm:spPr/>
      <dgm:t>
        <a:bodyPr/>
        <a:lstStyle/>
        <a:p>
          <a:endParaRPr lang="ro-RO" sz="1200"/>
        </a:p>
      </dgm:t>
    </dgm:pt>
    <dgm:pt modelId="{100064EA-D485-4330-A807-F291E3EBC0AA}" type="sibTrans" cxnId="{C220B602-2105-4DB1-8B11-9B36BADFDAE5}">
      <dgm:prSet/>
      <dgm:spPr/>
      <dgm:t>
        <a:bodyPr/>
        <a:lstStyle/>
        <a:p>
          <a:endParaRPr lang="ro-RO" sz="1200"/>
        </a:p>
      </dgm:t>
    </dgm:pt>
    <dgm:pt modelId="{FF1DC588-72F3-4146-B265-AB7E167538B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Generează rapoarte centralizatoare in format PDF pentru a putea fi consultate atat de toate categoriile de utilizatori ai RAN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D74FFF42-8F21-44C6-BC5E-354A12EDF0DC}" type="parTrans" cxnId="{016AAB8F-DBB1-4D33-A036-C31E41B6B975}">
      <dgm:prSet/>
      <dgm:spPr/>
      <dgm:t>
        <a:bodyPr/>
        <a:lstStyle/>
        <a:p>
          <a:endParaRPr lang="en-US"/>
        </a:p>
      </dgm:t>
    </dgm:pt>
    <dgm:pt modelId="{7EA7506B-3685-4343-A242-995D69878BF0}" type="sibTrans" cxnId="{016AAB8F-DBB1-4D33-A036-C31E41B6B975}">
      <dgm:prSet/>
      <dgm:spPr/>
      <dgm:t>
        <a:bodyPr/>
        <a:lstStyle/>
        <a:p>
          <a:endParaRPr lang="en-US"/>
        </a:p>
      </dgm:t>
    </dgm:pt>
    <dgm:pt modelId="{B0D2105D-BACD-4497-A4B6-D39B1532B71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  <a:ln w="12700"/>
      </dgm:spPr>
      <dgm:t>
        <a:bodyPr/>
        <a:lstStyle/>
        <a:p>
          <a:pPr rtl="0"/>
          <a:r>
            <a:rPr lang="ro-RO" sz="2400" dirty="0" smtClean="0">
              <a:latin typeface="Oswald Regular" panose="02000503000000000000" pitchFamily="2" charset="0"/>
            </a:rPr>
            <a:t>Permite crearea de rapoarte noi pe baza datelor consolidate la nivelul RAN </a:t>
          </a:r>
          <a:endParaRPr lang="ro-RO" sz="2400" dirty="0">
            <a:latin typeface="Oswald Regular" panose="02000503000000000000" pitchFamily="2" charset="0"/>
          </a:endParaRPr>
        </a:p>
      </dgm:t>
    </dgm:pt>
    <dgm:pt modelId="{02078441-218F-45C7-A19C-70E9B51C648C}" type="parTrans" cxnId="{C1DD435E-FA68-454B-A2A1-32F0421F0C3F}">
      <dgm:prSet/>
      <dgm:spPr/>
      <dgm:t>
        <a:bodyPr/>
        <a:lstStyle/>
        <a:p>
          <a:endParaRPr lang="en-US"/>
        </a:p>
      </dgm:t>
    </dgm:pt>
    <dgm:pt modelId="{99748410-323E-4E56-A6A3-898F62ECF30D}" type="sibTrans" cxnId="{C1DD435E-FA68-454B-A2A1-32F0421F0C3F}">
      <dgm:prSet/>
      <dgm:spPr/>
      <dgm:t>
        <a:bodyPr/>
        <a:lstStyle/>
        <a:p>
          <a:endParaRPr lang="en-US"/>
        </a:p>
      </dgm:t>
    </dgm:pt>
    <dgm:pt modelId="{800A512F-A731-4D5B-AE1D-FE3C3C38268D}" type="pres">
      <dgm:prSet presAssocID="{F4A8E8F3-1F02-4BCB-8394-4870B5513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A0AD0DF-A271-4EAD-8959-5CAC517956A8}" type="pres">
      <dgm:prSet presAssocID="{F131E4B9-72B9-4A3A-8CF7-52B8D9D7E512}" presName="parentText" presStyleLbl="node1" presStyleIdx="0" presStyleCnt="3" custScaleY="6282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  <dgm:pt modelId="{D3B98A52-E65C-4FAB-963F-19D9A15737F6}" type="pres">
      <dgm:prSet presAssocID="{100064EA-D485-4330-A807-F291E3EBC0AA}" presName="spacer" presStyleCnt="0"/>
      <dgm:spPr/>
    </dgm:pt>
    <dgm:pt modelId="{4107032D-8ED9-4003-AA86-566EFC63B4E6}" type="pres">
      <dgm:prSet presAssocID="{FF1DC588-72F3-4146-B265-AB7E167538B0}" presName="parentText" presStyleLbl="node1" presStyleIdx="1" presStyleCnt="3" custLinFactNeighborX="-367" custLinFactNeighborY="35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422D6-57D5-44A1-A503-2ED6E4710B9C}" type="pres">
      <dgm:prSet presAssocID="{7EA7506B-3685-4343-A242-995D69878BF0}" presName="spacer" presStyleCnt="0"/>
      <dgm:spPr/>
    </dgm:pt>
    <dgm:pt modelId="{DD43C259-6A10-4199-977D-CC8C1A032E0A}" type="pres">
      <dgm:prSet presAssocID="{B0D2105D-BACD-4497-A4B6-D39B1532B710}" presName="parentText" presStyleLbl="node1" presStyleIdx="2" presStyleCnt="3" custLinFactNeighborX="254" custLinFactNeighborY="669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0B602-2105-4DB1-8B11-9B36BADFDAE5}" srcId="{F4A8E8F3-1F02-4BCB-8394-4870B5513C6B}" destId="{F131E4B9-72B9-4A3A-8CF7-52B8D9D7E512}" srcOrd="0" destOrd="0" parTransId="{680FDEBB-13FB-4463-AD8B-2F3852D15F21}" sibTransId="{100064EA-D485-4330-A807-F291E3EBC0AA}"/>
    <dgm:cxn modelId="{056BEF03-8FEB-4C5E-B152-198ECD867351}" type="presOf" srcId="{FF1DC588-72F3-4146-B265-AB7E167538B0}" destId="{4107032D-8ED9-4003-AA86-566EFC63B4E6}" srcOrd="0" destOrd="0" presId="urn:microsoft.com/office/officeart/2005/8/layout/vList2"/>
    <dgm:cxn modelId="{C1DD435E-FA68-454B-A2A1-32F0421F0C3F}" srcId="{F4A8E8F3-1F02-4BCB-8394-4870B5513C6B}" destId="{B0D2105D-BACD-4497-A4B6-D39B1532B710}" srcOrd="2" destOrd="0" parTransId="{02078441-218F-45C7-A19C-70E9B51C648C}" sibTransId="{99748410-323E-4E56-A6A3-898F62ECF30D}"/>
    <dgm:cxn modelId="{016AAB8F-DBB1-4D33-A036-C31E41B6B975}" srcId="{F4A8E8F3-1F02-4BCB-8394-4870B5513C6B}" destId="{FF1DC588-72F3-4146-B265-AB7E167538B0}" srcOrd="1" destOrd="0" parTransId="{D74FFF42-8F21-44C6-BC5E-354A12EDF0DC}" sibTransId="{7EA7506B-3685-4343-A242-995D69878BF0}"/>
    <dgm:cxn modelId="{8CFFF2BA-A21A-4678-8E41-D35F990DADAB}" type="presOf" srcId="{F131E4B9-72B9-4A3A-8CF7-52B8D9D7E512}" destId="{0A0AD0DF-A271-4EAD-8959-5CAC517956A8}" srcOrd="0" destOrd="0" presId="urn:microsoft.com/office/officeart/2005/8/layout/vList2"/>
    <dgm:cxn modelId="{FA51055B-052E-4885-A484-A315EAD47D72}" type="presOf" srcId="{B0D2105D-BACD-4497-A4B6-D39B1532B710}" destId="{DD43C259-6A10-4199-977D-CC8C1A032E0A}" srcOrd="0" destOrd="0" presId="urn:microsoft.com/office/officeart/2005/8/layout/vList2"/>
    <dgm:cxn modelId="{B8ACF24E-41CC-429A-B7BE-D26EEE86F4CB}" type="presOf" srcId="{F4A8E8F3-1F02-4BCB-8394-4870B5513C6B}" destId="{800A512F-A731-4D5B-AE1D-FE3C3C38268D}" srcOrd="0" destOrd="0" presId="urn:microsoft.com/office/officeart/2005/8/layout/vList2"/>
    <dgm:cxn modelId="{1C0A7387-DA94-4A4A-982C-3AAB49199492}" type="presParOf" srcId="{800A512F-A731-4D5B-AE1D-FE3C3C38268D}" destId="{0A0AD0DF-A271-4EAD-8959-5CAC517956A8}" srcOrd="0" destOrd="0" presId="urn:microsoft.com/office/officeart/2005/8/layout/vList2"/>
    <dgm:cxn modelId="{83DE4565-58CC-4D21-9EA4-FBC270E4ABAA}" type="presParOf" srcId="{800A512F-A731-4D5B-AE1D-FE3C3C38268D}" destId="{D3B98A52-E65C-4FAB-963F-19D9A15737F6}" srcOrd="1" destOrd="0" presId="urn:microsoft.com/office/officeart/2005/8/layout/vList2"/>
    <dgm:cxn modelId="{B8F301BF-0311-42D0-9782-0D65A4217494}" type="presParOf" srcId="{800A512F-A731-4D5B-AE1D-FE3C3C38268D}" destId="{4107032D-8ED9-4003-AA86-566EFC63B4E6}" srcOrd="2" destOrd="0" presId="urn:microsoft.com/office/officeart/2005/8/layout/vList2"/>
    <dgm:cxn modelId="{827CB97D-A4DC-41EF-9E8B-EDA44EC14EA4}" type="presParOf" srcId="{800A512F-A731-4D5B-AE1D-FE3C3C38268D}" destId="{23C422D6-57D5-44A1-A503-2ED6E4710B9C}" srcOrd="3" destOrd="0" presId="urn:microsoft.com/office/officeart/2005/8/layout/vList2"/>
    <dgm:cxn modelId="{6B87E62F-99AF-40DF-A39B-26BCC9AF017E}" type="presParOf" srcId="{800A512F-A731-4D5B-AE1D-FE3C3C38268D}" destId="{DD43C259-6A10-4199-977D-CC8C1A032E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FFE4D-14FD-4159-8135-FC5ECBBB6B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205DB42-12BD-49C2-8AC5-8E1DB086A31E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90D35F"/>
        </a:solidFill>
        <a:ln>
          <a:noFill/>
        </a:ln>
      </dgm:spPr>
      <dgm:t>
        <a:bodyPr/>
        <a:lstStyle/>
        <a:p>
          <a:pPr rtl="0"/>
          <a:r>
            <a:rPr lang="ro-RO" dirty="0"/>
            <a:t>?</a:t>
          </a:r>
        </a:p>
      </dgm:t>
    </dgm:pt>
    <dgm:pt modelId="{A9A309BD-9FD8-4A6C-A7A7-96E7461F12BF}" type="parTrans" cxnId="{AEB4A181-4554-49A4-AC3E-00442AAA80CD}">
      <dgm:prSet/>
      <dgm:spPr/>
      <dgm:t>
        <a:bodyPr/>
        <a:lstStyle/>
        <a:p>
          <a:endParaRPr lang="ro-RO"/>
        </a:p>
      </dgm:t>
    </dgm:pt>
    <dgm:pt modelId="{CEDFA41C-4018-4EBA-A7A2-0E4DE4DF37CA}" type="sibTrans" cxnId="{AEB4A181-4554-49A4-AC3E-00442AAA80CD}">
      <dgm:prSet/>
      <dgm:spPr/>
      <dgm:t>
        <a:bodyPr/>
        <a:lstStyle/>
        <a:p>
          <a:endParaRPr lang="ro-RO"/>
        </a:p>
      </dgm:t>
    </dgm:pt>
    <dgm:pt modelId="{6DB3C31C-9233-45C0-88ED-AC639474D418}" type="pres">
      <dgm:prSet presAssocID="{F33FFE4D-14FD-4159-8135-FC5ECBBB6B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D98DFA8A-2318-4B72-9A93-0F10280D4F84}" type="pres">
      <dgm:prSet presAssocID="{6205DB42-12BD-49C2-8AC5-8E1DB086A31E}" presName="parentText" presStyleLbl="node1" presStyleIdx="0" presStyleCnt="1" custLinFactNeighborY="-1418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o-RO"/>
        </a:p>
      </dgm:t>
    </dgm:pt>
  </dgm:ptLst>
  <dgm:cxnLst>
    <dgm:cxn modelId="{6772ED51-20D3-469B-B3E2-A758E3BA124F}" type="presOf" srcId="{6205DB42-12BD-49C2-8AC5-8E1DB086A31E}" destId="{D98DFA8A-2318-4B72-9A93-0F10280D4F84}" srcOrd="0" destOrd="0" presId="urn:microsoft.com/office/officeart/2005/8/layout/vList2"/>
    <dgm:cxn modelId="{AEB4A181-4554-49A4-AC3E-00442AAA80CD}" srcId="{F33FFE4D-14FD-4159-8135-FC5ECBBB6BA6}" destId="{6205DB42-12BD-49C2-8AC5-8E1DB086A31E}" srcOrd="0" destOrd="0" parTransId="{A9A309BD-9FD8-4A6C-A7A7-96E7461F12BF}" sibTransId="{CEDFA41C-4018-4EBA-A7A2-0E4DE4DF37CA}"/>
    <dgm:cxn modelId="{22ADE2FF-5E92-4968-9306-51FC3BA487E6}" type="presOf" srcId="{F33FFE4D-14FD-4159-8135-FC5ECBBB6BA6}" destId="{6DB3C31C-9233-45C0-88ED-AC639474D418}" srcOrd="0" destOrd="0" presId="urn:microsoft.com/office/officeart/2005/8/layout/vList2"/>
    <dgm:cxn modelId="{6725757C-1B34-4426-9441-D4CF24F950C3}" type="presParOf" srcId="{6DB3C31C-9233-45C0-88ED-AC639474D418}" destId="{D98DFA8A-2318-4B72-9A93-0F10280D4F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D0DF-A271-4EAD-8959-5CAC517956A8}">
      <dsp:nvSpPr>
        <dsp:cNvPr id="0" name=""/>
        <dsp:cNvSpPr/>
      </dsp:nvSpPr>
      <dsp:spPr>
        <a:xfrm>
          <a:off x="0" y="483104"/>
          <a:ext cx="8133198" cy="799749"/>
        </a:xfrm>
        <a:prstGeom prst="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Construieste baza de date pentru raportare a RAN pe baza datelor o</a:t>
          </a:r>
          <a:r>
            <a:rPr lang="en-US" sz="2400" kern="1200" dirty="0" err="1" smtClean="0">
              <a:latin typeface="Oswald Regular" panose="02000503000000000000" pitchFamily="2" charset="0"/>
            </a:rPr>
            <a:t>pera</a:t>
          </a:r>
          <a:r>
            <a:rPr lang="ro-RO" sz="2400" kern="1200" dirty="0" smtClean="0">
              <a:latin typeface="Oswald Regular" panose="02000503000000000000" pitchFamily="2" charset="0"/>
            </a:rPr>
            <a:t>ț</a:t>
          </a:r>
          <a:r>
            <a:rPr lang="en-US" sz="2400" kern="1200" dirty="0" err="1" smtClean="0">
              <a:latin typeface="Oswald Regular" panose="02000503000000000000" pitchFamily="2" charset="0"/>
            </a:rPr>
            <a:t>ionale</a:t>
          </a:r>
          <a:r>
            <a:rPr lang="en-US" sz="2400" kern="1200" dirty="0" smtClean="0">
              <a:latin typeface="Oswald Regular" panose="02000503000000000000" pitchFamily="2" charset="0"/>
            </a:rPr>
            <a:t> </a:t>
          </a:r>
          <a:r>
            <a:rPr lang="ro-RO" sz="2400" kern="1200" dirty="0" smtClean="0">
              <a:latin typeface="Oswald Regular" panose="02000503000000000000" pitchFamily="2" charset="0"/>
            </a:rPr>
            <a:t>încarcate de primării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0" y="483104"/>
        <a:ext cx="8133198" cy="799749"/>
      </dsp:txXfrm>
    </dsp:sp>
    <dsp:sp modelId="{4107032D-8ED9-4003-AA86-566EFC63B4E6}">
      <dsp:nvSpPr>
        <dsp:cNvPr id="0" name=""/>
        <dsp:cNvSpPr/>
      </dsp:nvSpPr>
      <dsp:spPr>
        <a:xfrm>
          <a:off x="0" y="1532818"/>
          <a:ext cx="8133198" cy="1272960"/>
        </a:xfrm>
        <a:prstGeom prst="round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Generează rapoarte centralizatoare in format PDF pentru a putea fi consultate atat de toate categoriile de utilizatori ai RAN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62141" y="1594959"/>
        <a:ext cx="8008916" cy="1148678"/>
      </dsp:txXfrm>
    </dsp:sp>
    <dsp:sp modelId="{DD43C259-6A10-4199-977D-CC8C1A032E0A}">
      <dsp:nvSpPr>
        <dsp:cNvPr id="0" name=""/>
        <dsp:cNvSpPr/>
      </dsp:nvSpPr>
      <dsp:spPr>
        <a:xfrm>
          <a:off x="0" y="3047858"/>
          <a:ext cx="8133198" cy="1272960"/>
        </a:xfrm>
        <a:prstGeom prst="roundRect">
          <a:avLst/>
        </a:prstGeom>
        <a:solidFill>
          <a:schemeClr val="lt1">
            <a:alpha val="80000"/>
          </a:schemeClr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latin typeface="Oswald Regular" panose="02000503000000000000" pitchFamily="2" charset="0"/>
            </a:rPr>
            <a:t>Permite crearea de rapoarte noi pe baza datelor consolidate la nivelul RAN </a:t>
          </a:r>
          <a:endParaRPr lang="ro-RO" sz="2400" kern="1200" dirty="0">
            <a:latin typeface="Oswald Regular" panose="02000503000000000000" pitchFamily="2" charset="0"/>
          </a:endParaRPr>
        </a:p>
      </dsp:txBody>
      <dsp:txXfrm>
        <a:off x="62141" y="3109999"/>
        <a:ext cx="8008916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DFA8A-2318-4B72-9A93-0F10280D4F84}">
      <dsp:nvSpPr>
        <dsp:cNvPr id="0" name=""/>
        <dsp:cNvSpPr/>
      </dsp:nvSpPr>
      <dsp:spPr>
        <a:xfrm>
          <a:off x="0" y="72012"/>
          <a:ext cx="784189" cy="1255409"/>
        </a:xfrm>
        <a:prstGeom prst="rect">
          <a:avLst/>
        </a:prstGeom>
        <a:solidFill>
          <a:srgbClr val="90D35F"/>
        </a:solidFill>
        <a:ln w="25400" cap="flat" cmpd="sng" algn="ctr">
          <a:noFill/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800" kern="1200" dirty="0"/>
            <a:t>?</a:t>
          </a:r>
        </a:p>
      </dsp:txBody>
      <dsp:txXfrm>
        <a:off x="0" y="72012"/>
        <a:ext cx="784189" cy="1255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3C65-D02D-499A-8887-38CAE34DFD8E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C966-428D-4CAC-B7FB-0050A6753B1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354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swald Light" panose="02000303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94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48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6064"/>
          </a:xfrm>
        </p:spPr>
        <p:txBody>
          <a:bodyPr>
            <a:noAutofit/>
          </a:bodyPr>
          <a:lstStyle>
            <a:lvl1pPr>
              <a:defRPr sz="3600">
                <a:latin typeface="Oswald Regular" panose="020005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>
            <a:lvl1pPr>
              <a:defRPr>
                <a:latin typeface="Oswald Light" panose="02000303000000000000" pitchFamily="2" charset="0"/>
              </a:defRPr>
            </a:lvl1pPr>
            <a:lvl2pPr>
              <a:defRPr>
                <a:latin typeface="Oswald Light" panose="02000303000000000000" pitchFamily="2" charset="0"/>
              </a:defRPr>
            </a:lvl2pPr>
            <a:lvl3pPr>
              <a:defRPr>
                <a:latin typeface="Oswald Light" panose="02000303000000000000" pitchFamily="2" charset="0"/>
              </a:defRPr>
            </a:lvl3pPr>
            <a:lvl4pPr>
              <a:defRPr>
                <a:latin typeface="Oswald Light" panose="02000303000000000000" pitchFamily="2" charset="0"/>
              </a:defRPr>
            </a:lvl4pPr>
            <a:lvl5pPr>
              <a:defRPr>
                <a:latin typeface="Oswald Light" panose="020003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50" y="116632"/>
            <a:ext cx="1216901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71" y="116632"/>
            <a:ext cx="1216901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16901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6153656"/>
            <a:ext cx="539492" cy="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24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720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5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554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634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180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2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89DAE-F54A-400F-978A-0087491B46F6}" type="datetimeFigureOut">
              <a:rPr lang="ro-RO" smtClean="0"/>
              <a:t>06.01.2017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4BB-FDF2-4E78-8FEC-27A4D0DDD1E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Registrul Agricol Național (RAN)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Prezentare</a:t>
            </a:r>
            <a:r>
              <a:rPr lang="en-US" dirty="0" smtClean="0"/>
              <a:t> </a:t>
            </a:r>
            <a:r>
              <a:rPr lang="en-US" dirty="0" err="1" smtClean="0"/>
              <a:t>Raportare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BI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75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2099934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4</a:t>
            </a: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. Distribuire rapoarte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140" y="1623927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it-IT" sz="2000" spc="-30" dirty="0">
                <a:latin typeface="Oswald Regular" panose="02000503000000000000"/>
                <a:cs typeface="Arial"/>
              </a:rPr>
              <a:t>Pentru distribuirea unui raport acesta se ruleaza cu optiuni. Salvare Raport, optiuni avansate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0" y="2014229"/>
            <a:ext cx="786956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2099934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4</a:t>
            </a: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. Distribuire rapoarte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820" y="1659061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 algn="just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it-IT" sz="2000" spc="-30" dirty="0">
                <a:latin typeface="Oswald Regular" panose="02000503000000000000"/>
                <a:cs typeface="Arial"/>
              </a:rPr>
              <a:t>Optiunea de livrare: Salvare in sistemul de fisiere. Va fi exportat in ELO (document </a:t>
            </a:r>
            <a:r>
              <a:rPr lang="it-IT" sz="2000" spc="-30" dirty="0" smtClean="0">
                <a:latin typeface="Oswald Regular" panose="02000503000000000000"/>
                <a:cs typeface="Arial"/>
              </a:rPr>
              <a:t>management</a:t>
            </a:r>
            <a:r>
              <a:rPr lang="ro-RO" sz="2000" spc="-30" dirty="0" smtClean="0">
                <a:latin typeface="Oswald Regular" panose="02000503000000000000"/>
                <a:cs typeface="Arial"/>
              </a:rPr>
              <a:t>)</a:t>
            </a:r>
            <a:endParaRPr lang="it-IT" sz="2000" spc="-30" dirty="0">
              <a:latin typeface="Oswald Regular" panose="0200050300000000000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26" y="2049363"/>
            <a:ext cx="7798587" cy="22437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820" y="494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1300" indent="-228600" algn="just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In cazul in care raportul este dezolvat pentru a fi rulat cu burst va fi disponibila si optiunea: Transfer in rafala (Burst)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0" y="5085184"/>
            <a:ext cx="33432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2675732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5. Planificare rulare rapoarte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56" y="1631622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 algn="just">
              <a:buClr>
                <a:srgbClr val="CC0000"/>
              </a:buClr>
              <a:buFont typeface="Arial"/>
              <a:buChar char="▪"/>
              <a:tabLst>
                <a:tab pos="241300" algn="l"/>
              </a:tabLst>
            </a:pPr>
            <a:r>
              <a:rPr lang="it-IT" sz="2000" spc="-30" dirty="0">
                <a:latin typeface="Oswald Regular" panose="02000503000000000000"/>
                <a:cs typeface="Arial"/>
              </a:rPr>
              <a:t>Puteti planifica un raport pentru a rula la un moment in viitor sau la o data recurenta</a:t>
            </a:r>
          </a:p>
        </p:txBody>
      </p:sp>
      <p:sp>
        <p:nvSpPr>
          <p:cNvPr id="12" name="object 10"/>
          <p:cNvSpPr txBox="1"/>
          <p:nvPr/>
        </p:nvSpPr>
        <p:spPr>
          <a:xfrm>
            <a:off x="446856" y="2164678"/>
            <a:ext cx="1936114" cy="37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marR="152400" indent="164465" algn="r">
              <a:lnSpc>
                <a:spcPct val="100000"/>
              </a:lnSpc>
            </a:pPr>
            <a:r>
              <a:rPr lang="ro-RO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Acest raport ruleaza in fiecare miercuri la ora 12:00</a:t>
            </a:r>
            <a:endParaRPr sz="2000" b="1" spc="-30" dirty="0">
              <a:solidFill>
                <a:srgbClr val="0070C0"/>
              </a:solidFill>
              <a:latin typeface="Oswald Regular" panose="02000503000000000000"/>
              <a:cs typeface="Arial"/>
            </a:endParaRPr>
          </a:p>
          <a:p>
            <a:pPr>
              <a:lnSpc>
                <a:spcPts val="1500"/>
              </a:lnSpc>
            </a:pPr>
            <a:endParaRPr sz="1500" b="1" dirty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endParaRPr lang="ro-RO" sz="2200" b="1" dirty="0" smtClean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endParaRPr lang="ro-RO" sz="2200" b="1" dirty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endParaRPr lang="ro-RO" sz="2200" b="1" dirty="0" smtClean="0">
              <a:solidFill>
                <a:srgbClr val="0070C0"/>
              </a:solidFill>
            </a:endParaRPr>
          </a:p>
          <a:p>
            <a:pPr>
              <a:lnSpc>
                <a:spcPts val="2200"/>
              </a:lnSpc>
            </a:pPr>
            <a:endParaRPr lang="ro-RO" sz="2200" b="1" dirty="0">
              <a:solidFill>
                <a:srgbClr val="0070C0"/>
              </a:solidFill>
            </a:endParaRPr>
          </a:p>
          <a:p>
            <a:pPr marL="86995" marR="152400" indent="164465" algn="r"/>
            <a:r>
              <a:rPr lang="ro-RO" sz="2000" b="1" spc="-30" dirty="0" smtClean="0">
                <a:solidFill>
                  <a:srgbClr val="0070C0"/>
                </a:solidFill>
                <a:latin typeface="Oswald Regular" panose="02000503000000000000"/>
                <a:cs typeface="Arial"/>
              </a:rPr>
              <a:t>Optional </a:t>
            </a:r>
            <a:r>
              <a:rPr lang="ro-RO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se poate seta formatul si modalitatea de livrare</a:t>
            </a:r>
            <a:endParaRPr sz="2000" b="1" spc="-30" dirty="0">
              <a:solidFill>
                <a:srgbClr val="0070C0"/>
              </a:solidFill>
              <a:latin typeface="Oswald Regular" panose="02000503000000000000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132" y="1995332"/>
            <a:ext cx="6315763" cy="4277306"/>
          </a:xfrm>
          <a:prstGeom prst="rect">
            <a:avLst/>
          </a:prstGeom>
        </p:spPr>
      </p:pic>
      <p:sp>
        <p:nvSpPr>
          <p:cNvPr id="14" name="object 8"/>
          <p:cNvSpPr/>
          <p:nvPr/>
        </p:nvSpPr>
        <p:spPr>
          <a:xfrm>
            <a:off x="6588224" y="2390416"/>
            <a:ext cx="1739643" cy="821204"/>
          </a:xfrm>
          <a:custGeom>
            <a:avLst/>
            <a:gdLst/>
            <a:ahLst/>
            <a:cxnLst/>
            <a:rect l="l" t="t" r="r" b="b"/>
            <a:pathLst>
              <a:path w="1440179" h="720725">
                <a:moveTo>
                  <a:pt x="0" y="0"/>
                </a:moveTo>
                <a:lnTo>
                  <a:pt x="1439861" y="0"/>
                </a:lnTo>
                <a:lnTo>
                  <a:pt x="1439861" y="720724"/>
                </a:lnTo>
                <a:lnTo>
                  <a:pt x="0" y="720724"/>
                </a:lnTo>
                <a:lnTo>
                  <a:pt x="0" y="0"/>
                </a:lnTo>
                <a:close/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7"/>
          <p:cNvSpPr/>
          <p:nvPr/>
        </p:nvSpPr>
        <p:spPr>
          <a:xfrm>
            <a:off x="2310149" y="3198348"/>
            <a:ext cx="3854409" cy="949978"/>
          </a:xfrm>
          <a:custGeom>
            <a:avLst/>
            <a:gdLst/>
            <a:ahLst/>
            <a:cxnLst/>
            <a:rect l="l" t="t" r="r" b="b"/>
            <a:pathLst>
              <a:path w="2759075" h="771525">
                <a:moveTo>
                  <a:pt x="0" y="0"/>
                </a:moveTo>
                <a:lnTo>
                  <a:pt x="2759073" y="0"/>
                </a:lnTo>
                <a:lnTo>
                  <a:pt x="2759073" y="771524"/>
                </a:lnTo>
                <a:lnTo>
                  <a:pt x="0" y="771524"/>
                </a:lnTo>
                <a:lnTo>
                  <a:pt x="0" y="0"/>
                </a:lnTo>
                <a:close/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9"/>
          <p:cNvSpPr/>
          <p:nvPr/>
        </p:nvSpPr>
        <p:spPr>
          <a:xfrm>
            <a:off x="2277262" y="4785923"/>
            <a:ext cx="6157665" cy="1486715"/>
          </a:xfrm>
          <a:custGeom>
            <a:avLst/>
            <a:gdLst/>
            <a:ahLst/>
            <a:cxnLst/>
            <a:rect l="l" t="t" r="r" b="b"/>
            <a:pathLst>
              <a:path w="1243329" h="1595754">
                <a:moveTo>
                  <a:pt x="0" y="0"/>
                </a:moveTo>
                <a:lnTo>
                  <a:pt x="1243012" y="0"/>
                </a:lnTo>
                <a:lnTo>
                  <a:pt x="1243012" y="1595436"/>
                </a:lnTo>
                <a:lnTo>
                  <a:pt x="0" y="1595436"/>
                </a:lnTo>
                <a:lnTo>
                  <a:pt x="0" y="0"/>
                </a:lnTo>
                <a:close/>
              </a:path>
            </a:pathLst>
          </a:custGeom>
          <a:ln w="15839">
            <a:solidFill>
              <a:srgbClr val="0433FF"/>
            </a:solidFill>
            <a:prstDash val="lg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6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75" y="165906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1931298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6</a:t>
            </a: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. Organizare Intrari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031" y="1770895"/>
            <a:ext cx="821686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6350" indent="-228600">
              <a:lnSpc>
                <a:spcPts val="2100"/>
              </a:lnSpc>
              <a:buClr>
                <a:srgbClr val="CC0000"/>
              </a:buClr>
              <a:buFont typeface="Arial"/>
              <a:buChar char="▪"/>
              <a:tabLst>
                <a:tab pos="241300" algn="l"/>
              </a:tabLst>
            </a:pPr>
            <a:r>
              <a:rPr lang="it-IT" sz="2000" spc="-30" dirty="0">
                <a:latin typeface="Oswald Regular" panose="02000503000000000000"/>
                <a:cs typeface="Arial"/>
              </a:rPr>
              <a:t>Pentru a organiza continutul in Cognos Connection exista functionalitatile de copy &amp; paste pentru a crea o replica a unei intrari in alta locatie din portal.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401837"/>
            <a:ext cx="6480720" cy="1636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4428186"/>
            <a:ext cx="6480720" cy="156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0048" y="2712029"/>
            <a:ext cx="1147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o-RO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Copiere din Dosare publice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0048" y="4117994"/>
            <a:ext cx="11471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ro-RO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Lipire in Dosarele mele</a:t>
            </a:r>
          </a:p>
        </p:txBody>
      </p:sp>
      <p:sp>
        <p:nvSpPr>
          <p:cNvPr id="20" name="object 16"/>
          <p:cNvSpPr/>
          <p:nvPr/>
        </p:nvSpPr>
        <p:spPr>
          <a:xfrm>
            <a:off x="7016271" y="3178930"/>
            <a:ext cx="301625" cy="1905"/>
          </a:xfrm>
          <a:custGeom>
            <a:avLst/>
            <a:gdLst/>
            <a:ahLst/>
            <a:cxnLst/>
            <a:rect l="l" t="t" r="r" b="b"/>
            <a:pathLst>
              <a:path w="301625" h="1904">
                <a:moveTo>
                  <a:pt x="0" y="0"/>
                </a:moveTo>
                <a:lnTo>
                  <a:pt x="301624" y="1587"/>
                </a:lnTo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7311062" y="3186629"/>
            <a:ext cx="1905" cy="1805305"/>
          </a:xfrm>
          <a:custGeom>
            <a:avLst/>
            <a:gdLst/>
            <a:ahLst/>
            <a:cxnLst/>
            <a:rect l="l" t="t" r="r" b="b"/>
            <a:pathLst>
              <a:path w="1904" h="1805304">
                <a:moveTo>
                  <a:pt x="0" y="0"/>
                </a:moveTo>
                <a:lnTo>
                  <a:pt x="1586" y="1804986"/>
                </a:lnTo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8"/>
          <p:cNvSpPr/>
          <p:nvPr/>
        </p:nvSpPr>
        <p:spPr>
          <a:xfrm>
            <a:off x="6993905" y="4990029"/>
            <a:ext cx="365125" cy="1905"/>
          </a:xfrm>
          <a:custGeom>
            <a:avLst/>
            <a:gdLst/>
            <a:ahLst/>
            <a:cxnLst/>
            <a:rect l="l" t="t" r="r" b="b"/>
            <a:pathLst>
              <a:path w="365125" h="1904">
                <a:moveTo>
                  <a:pt x="365124" y="0"/>
                </a:moveTo>
                <a:lnTo>
                  <a:pt x="0" y="1437"/>
                </a:lnTo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9"/>
          <p:cNvSpPr/>
          <p:nvPr/>
        </p:nvSpPr>
        <p:spPr>
          <a:xfrm flipH="1">
            <a:off x="6991673" y="4944450"/>
            <a:ext cx="74631" cy="95139"/>
          </a:xfrm>
          <a:custGeom>
            <a:avLst/>
            <a:gdLst/>
            <a:ahLst/>
            <a:cxnLst/>
            <a:rect l="l" t="t" r="r" b="b"/>
            <a:pathLst>
              <a:path w="76834" h="76200">
                <a:moveTo>
                  <a:pt x="76048" y="0"/>
                </a:moveTo>
                <a:lnTo>
                  <a:pt x="0" y="38399"/>
                </a:lnTo>
                <a:lnTo>
                  <a:pt x="76349" y="76199"/>
                </a:lnTo>
                <a:lnTo>
                  <a:pt x="76048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7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72579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4997202" cy="424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7. </a:t>
            </a:r>
            <a:r>
              <a:rPr lang="it-IT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Rapoarte agregate dezvoltate in cadrul proiectului RAN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856" y="1672579"/>
            <a:ext cx="8229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6350" indent="-228600">
              <a:lnSpc>
                <a:spcPts val="2100"/>
              </a:lnSpc>
              <a:buClr>
                <a:srgbClr val="CC0000"/>
              </a:buClr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Rapoartele au fost dezvoltate conform formularelor cerute prin hotararea de guvern 218/2015 privind </a:t>
            </a:r>
            <a:r>
              <a:rPr lang="it-IT" sz="2000" spc="-30" dirty="0">
                <a:latin typeface="Oswald Regular" panose="02000503000000000000"/>
                <a:cs typeface="Arial"/>
              </a:rPr>
              <a:t>registrul agricol pentru perioada 2015-2019</a:t>
            </a:r>
            <a:endParaRPr lang="ro-RO" sz="2000" spc="-30" dirty="0">
              <a:latin typeface="Oswald Regular" panose="02000503000000000000"/>
              <a:cs typeface="Arial"/>
            </a:endParaRPr>
          </a:p>
          <a:p>
            <a:pPr marL="241300" marR="6350" indent="-228600">
              <a:lnSpc>
                <a:spcPts val="2100"/>
              </a:lnSpc>
              <a:buClr>
                <a:srgbClr val="CC0000"/>
              </a:buClr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Locatia acestora este in</a:t>
            </a:r>
            <a:r>
              <a:rPr lang="en-US" sz="2000" spc="-30" dirty="0">
                <a:latin typeface="Oswald Regular" panose="02000503000000000000"/>
                <a:cs typeface="Arial"/>
              </a:rPr>
              <a:t>: </a:t>
            </a:r>
            <a:endParaRPr lang="ro-RO" sz="2000" spc="-30" dirty="0" smtClean="0">
              <a:latin typeface="Oswald Regular" panose="02000503000000000000"/>
              <a:cs typeface="Arial"/>
            </a:endParaRPr>
          </a:p>
          <a:p>
            <a:pPr marL="12700" marR="6350">
              <a:lnSpc>
                <a:spcPts val="2100"/>
              </a:lnSpc>
              <a:buClr>
                <a:srgbClr val="CC0000"/>
              </a:buClr>
              <a:tabLst>
                <a:tab pos="241300" algn="l"/>
              </a:tabLst>
            </a:pPr>
            <a:r>
              <a:rPr lang="ro-R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			</a:t>
            </a:r>
            <a:r>
              <a:rPr lang="en-US" sz="2000" b="1" spc="-30" dirty="0" err="1">
                <a:solidFill>
                  <a:srgbClr val="0070C0"/>
                </a:solidFill>
                <a:latin typeface="Oswald Regular" panose="02000503000000000000"/>
                <a:cs typeface="Arial"/>
              </a:rPr>
              <a:t>Dosare</a:t>
            </a:r>
            <a:r>
              <a:rPr lang="en-US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sz="2000" b="1" spc="-30" dirty="0" err="1">
                <a:solidFill>
                  <a:srgbClr val="0070C0"/>
                </a:solidFill>
                <a:latin typeface="Oswald Regular" panose="02000503000000000000"/>
                <a:cs typeface="Arial"/>
              </a:rPr>
              <a:t>Publice</a:t>
            </a:r>
            <a:r>
              <a:rPr lang="en-US" sz="2000" b="1" spc="-30" dirty="0">
                <a:solidFill>
                  <a:srgbClr val="0070C0"/>
                </a:solidFill>
                <a:latin typeface="Oswald Regular" panose="02000503000000000000"/>
                <a:cs typeface="Arial"/>
              </a:rPr>
              <a:t> &gt; RAN_REPORTS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2895723"/>
            <a:ext cx="4290161" cy="2592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017" y="2896926"/>
            <a:ext cx="358214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6350" indent="-285750" algn="just">
              <a:lnSpc>
                <a:spcPts val="2100"/>
              </a:lnSpc>
              <a:buClr>
                <a:srgbClr val="CC0000"/>
              </a:buClr>
              <a:buFont typeface="Wingdings" panose="05000000000000000000" pitchFamily="2" charset="2"/>
              <a:buChar char="§"/>
              <a:tabLst>
                <a:tab pos="241300" algn="l"/>
              </a:tabLst>
            </a:pPr>
            <a:r>
              <a:rPr lang="it-IT" sz="2000" spc="-30" dirty="0">
                <a:latin typeface="Oswald Regular" panose="02000503000000000000"/>
                <a:cs typeface="Arial"/>
              </a:rPr>
              <a:t>Rapoartele sunt prevazute cu filtre specifice in functie de informatiie afisate in acestea: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3933056"/>
            <a:ext cx="3332933" cy="145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2898870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Advanced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918062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Ce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este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Advanced?</a:t>
            </a:r>
          </a:p>
          <a:p>
            <a:r>
              <a:rPr lang="en-GB" sz="2000" spc="-30" dirty="0">
                <a:latin typeface="Oswald Regular" panose="02000503000000000000"/>
                <a:cs typeface="Arial"/>
              </a:rPr>
              <a:t>▪ O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interfata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pentru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utilizatorii</a:t>
            </a:r>
            <a:r>
              <a:rPr lang="en-GB" sz="2000" spc="-30" dirty="0">
                <a:latin typeface="Oswald Regular" panose="02000503000000000000"/>
                <a:cs typeface="Arial"/>
              </a:rPr>
              <a:t> din business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pentru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crearea</a:t>
            </a:r>
            <a:r>
              <a:rPr lang="en-GB" sz="2000" spc="-30" dirty="0">
                <a:latin typeface="Oswald Regular" panose="02000503000000000000"/>
                <a:cs typeface="Arial"/>
              </a:rPr>
              <a:t> de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rapoarte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analize</a:t>
            </a:r>
            <a:r>
              <a:rPr lang="en-GB" sz="2000" spc="-30" dirty="0">
                <a:latin typeface="Oswald Regular" panose="02000503000000000000"/>
                <a:cs typeface="Arial"/>
              </a:rPr>
              <a:t> Ad-Hoc</a:t>
            </a:r>
          </a:p>
          <a:p>
            <a:r>
              <a:rPr lang="en-GB" sz="2000" spc="-30" dirty="0">
                <a:latin typeface="Oswald Regular" panose="02000503000000000000"/>
                <a:cs typeface="Arial"/>
              </a:rPr>
              <a:t>▪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Ofera</a:t>
            </a:r>
            <a:r>
              <a:rPr lang="en-GB" sz="2000" spc="-30" dirty="0">
                <a:latin typeface="Oswald Regular" panose="02000503000000000000"/>
                <a:cs typeface="Arial"/>
              </a:rPr>
              <a:t> o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interfata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consistenta</a:t>
            </a:r>
            <a:r>
              <a:rPr lang="en-GB" sz="2000" spc="-30" dirty="0">
                <a:latin typeface="Oswald Regular" panose="02000503000000000000"/>
                <a:cs typeface="Arial"/>
              </a:rPr>
              <a:t>,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simplificata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bogata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pentru</a:t>
            </a:r>
            <a:r>
              <a:rPr lang="en-GB" sz="2000" spc="-30" dirty="0">
                <a:latin typeface="Oswald Regular" panose="02000503000000000000"/>
                <a:cs typeface="Arial"/>
              </a:rPr>
              <a:t> self-service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735" y="1743509"/>
            <a:ext cx="3685775" cy="2313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3824444"/>
            <a:ext cx="798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Caracteristici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cheie</a:t>
            </a:r>
            <a:endParaRPr lang="en-GB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spc="-30" dirty="0">
                <a:latin typeface="Oswald Regular" panose="02000503000000000000"/>
                <a:cs typeface="Arial"/>
              </a:rPr>
              <a:t>Mai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multe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functionalitati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pentru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utilizatorii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avansati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pentru</a:t>
            </a:r>
            <a:r>
              <a:rPr lang="en-GB" sz="2000" spc="-30" dirty="0">
                <a:latin typeface="Oswald Regular" panose="02000503000000000000"/>
                <a:cs typeface="Arial"/>
              </a:rPr>
              <a:t> a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analiza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explora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datele</a:t>
            </a:r>
            <a:r>
              <a:rPr lang="en-GB" sz="2000" spc="-30" dirty="0">
                <a:latin typeface="Oswald Regular" panose="02000503000000000000"/>
                <a:cs typeface="Arial"/>
              </a:rPr>
              <a:t> direct din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interfata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Cognos</a:t>
            </a:r>
            <a:r>
              <a:rPr lang="en-GB" sz="2000" spc="-30" dirty="0">
                <a:latin typeface="Oswald Regular" panose="02000503000000000000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spc="-30" dirty="0">
                <a:latin typeface="Oswald Regular" panose="02000503000000000000"/>
                <a:cs typeface="Arial"/>
              </a:rPr>
              <a:t>Multiple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surse</a:t>
            </a:r>
            <a:r>
              <a:rPr lang="en-GB" sz="2000" spc="-30" dirty="0">
                <a:latin typeface="Oswald Regular" panose="02000503000000000000"/>
                <a:cs typeface="Arial"/>
              </a:rPr>
              <a:t> de date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suportate</a:t>
            </a:r>
            <a:r>
              <a:rPr lang="en-GB" sz="2000" spc="-30" dirty="0">
                <a:latin typeface="Oswald Regular" panose="02000503000000000000"/>
                <a:cs typeface="Arial"/>
              </a:rPr>
              <a:t>. Se pot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folosi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surse</a:t>
            </a:r>
            <a:r>
              <a:rPr lang="en-GB" sz="2000" spc="-30" dirty="0">
                <a:latin typeface="Oswald Regular" panose="02000503000000000000"/>
                <a:cs typeface="Arial"/>
              </a:rPr>
              <a:t> de date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relationale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si</a:t>
            </a:r>
            <a:r>
              <a:rPr lang="en-GB" sz="2000" spc="-30" dirty="0">
                <a:latin typeface="Oswald Regular" panose="02000503000000000000"/>
                <a:cs typeface="Arial"/>
              </a:rPr>
              <a:t> OLAP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sau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fisiere</a:t>
            </a:r>
            <a:r>
              <a:rPr lang="en-GB" sz="2000" spc="-30" dirty="0">
                <a:latin typeface="Oswald Regular" panose="02000503000000000000"/>
                <a:cs typeface="Arial"/>
              </a:rPr>
              <a:t> </a:t>
            </a:r>
            <a:r>
              <a:rPr lang="en-GB" sz="2000" spc="-30" dirty="0" err="1">
                <a:latin typeface="Oswald Regular" panose="02000503000000000000"/>
                <a:cs typeface="Arial"/>
              </a:rPr>
              <a:t>externe</a:t>
            </a:r>
            <a:r>
              <a:rPr lang="en-GB" sz="2000" spc="-30" dirty="0">
                <a:latin typeface="Oswald Regular" panose="02000503000000000000"/>
                <a:cs typeface="Arial"/>
              </a:rPr>
              <a:t>( TXT, CSV, XML)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-30" dirty="0" err="1">
                <a:latin typeface="Oswald Regular" panose="02000503000000000000"/>
                <a:cs typeface="Arial"/>
              </a:rPr>
              <a:t>Grafice</a:t>
            </a:r>
            <a:r>
              <a:rPr lang="en-US" sz="2000" spc="-30" dirty="0">
                <a:latin typeface="Oswald Regular" panose="02000503000000000000"/>
                <a:cs typeface="Arial"/>
              </a:rPr>
              <a:t> 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si</a:t>
            </a:r>
            <a:r>
              <a:rPr lang="en-US" sz="2000" spc="-30" dirty="0">
                <a:latin typeface="Oswald Regular" panose="02000503000000000000"/>
                <a:cs typeface="Arial"/>
              </a:rPr>
              <a:t> 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optiuni</a:t>
            </a:r>
            <a:r>
              <a:rPr lang="en-US" sz="2000" spc="-30" dirty="0">
                <a:latin typeface="Oswald Regular" panose="02000503000000000000"/>
                <a:cs typeface="Arial"/>
              </a:rPr>
              <a:t> de 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formatare</a:t>
            </a:r>
            <a:r>
              <a:rPr lang="en-US" sz="2000" spc="-30" dirty="0">
                <a:latin typeface="Oswald Regular" panose="02000503000000000000"/>
                <a:cs typeface="Arial"/>
              </a:rPr>
              <a:t> 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imbunatatite</a:t>
            </a:r>
            <a:r>
              <a:rPr lang="en-US" sz="2000" spc="-30" dirty="0">
                <a:latin typeface="Oswald Regular" panose="02000503000000000000"/>
                <a:cs typeface="Arial"/>
              </a:rPr>
              <a:t>. (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formatare</a:t>
            </a:r>
            <a:r>
              <a:rPr lang="en-US" sz="2000" spc="-30" dirty="0">
                <a:latin typeface="Oswald Regular" panose="02000503000000000000"/>
                <a:cs typeface="Arial"/>
              </a:rPr>
              <a:t> </a:t>
            </a:r>
            <a:r>
              <a:rPr lang="en-US" sz="2000" spc="-30" dirty="0" err="1">
                <a:latin typeface="Oswald Regular" panose="02000503000000000000"/>
                <a:cs typeface="Arial"/>
              </a:rPr>
              <a:t>conditionala</a:t>
            </a:r>
            <a:r>
              <a:rPr lang="en-US" sz="2000" spc="-30" dirty="0">
                <a:latin typeface="Oswald Regular" panose="02000503000000000000"/>
                <a:cs typeface="Arial"/>
              </a:rPr>
              <a:t>…)</a:t>
            </a:r>
            <a:endParaRPr lang="en-GB" sz="2000" spc="-30" dirty="0">
              <a:latin typeface="Oswald Regular" panose="0200050300000000000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2898870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Advanced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815516"/>
            <a:ext cx="8208912" cy="390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b="1" spc="-10" dirty="0">
                <a:latin typeface="Oswald Regular" panose="02000503000000000000"/>
                <a:cs typeface="Arial"/>
              </a:rPr>
              <a:t>O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singura</a:t>
            </a:r>
            <a:r>
              <a:rPr lang="en-US" b="1" spc="-10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interfata</a:t>
            </a:r>
            <a:r>
              <a:rPr lang="en-US" b="1" spc="-10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pentru</a:t>
            </a:r>
            <a:r>
              <a:rPr lang="en-US" b="1" spc="-10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rapoarte</a:t>
            </a:r>
            <a:r>
              <a:rPr lang="en-US" b="1" spc="-10" dirty="0">
                <a:latin typeface="Oswald Regular" panose="02000503000000000000"/>
                <a:cs typeface="Arial"/>
              </a:rPr>
              <a:t> AD Hoc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si</a:t>
            </a:r>
            <a:r>
              <a:rPr lang="en-US" b="1" spc="-10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explorarea</a:t>
            </a:r>
            <a:r>
              <a:rPr lang="en-US" b="1" spc="-10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 err="1">
                <a:latin typeface="Oswald Regular" panose="02000503000000000000"/>
                <a:cs typeface="Arial"/>
              </a:rPr>
              <a:t>datelor</a:t>
            </a:r>
            <a:endParaRPr lang="en-US" dirty="0">
              <a:latin typeface="Oswald Regular" panose="02000503000000000000"/>
              <a:cs typeface="Arial"/>
            </a:endParaRPr>
          </a:p>
          <a:p>
            <a:pPr marL="128270" indent="-115570">
              <a:lnSpc>
                <a:spcPct val="100000"/>
              </a:lnSpc>
              <a:spcBef>
                <a:spcPts val="860"/>
              </a:spcBef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Interfata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simpla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intuitiva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drag-and-drop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a </a:t>
            </a:r>
            <a:r>
              <a:rPr lang="en-US" sz="1600" dirty="0" err="1">
                <a:latin typeface="Oswald Regular" panose="02000503000000000000"/>
                <a:cs typeface="Arial"/>
              </a:rPr>
              <a:t>crea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usor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rapoarte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adhoc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 marL="128270" indent="-115570">
              <a:lnSpc>
                <a:spcPct val="100000"/>
              </a:lnSpc>
              <a:spcBef>
                <a:spcPts val="780"/>
              </a:spcBef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Analizare</a:t>
            </a:r>
            <a:r>
              <a:rPr lang="en-US" sz="1600" dirty="0">
                <a:latin typeface="Oswald Regular" panose="02000503000000000000"/>
                <a:cs typeface="Arial"/>
              </a:rPr>
              <a:t> date</a:t>
            </a:r>
            <a:r>
              <a:rPr lang="en-US" sz="1600" spc="-5" dirty="0">
                <a:latin typeface="Oswald Regular" panose="02000503000000000000"/>
                <a:cs typeface="Arial"/>
              </a:rPr>
              <a:t> </a:t>
            </a:r>
            <a:r>
              <a:rPr lang="en-US" sz="1600" dirty="0">
                <a:latin typeface="Oswald Regular" panose="02000503000000000000"/>
                <a:cs typeface="Arial"/>
              </a:rPr>
              <a:t>(</a:t>
            </a:r>
            <a:r>
              <a:rPr lang="en-US" sz="1600" dirty="0" err="1">
                <a:latin typeface="Oswald Regular" panose="02000503000000000000"/>
                <a:cs typeface="Arial"/>
              </a:rPr>
              <a:t>calcule</a:t>
            </a:r>
            <a:r>
              <a:rPr lang="en-US" sz="1600" spc="-10" dirty="0">
                <a:latin typeface="Oswald Regular" panose="02000503000000000000"/>
                <a:cs typeface="Arial"/>
              </a:rPr>
              <a:t>, drill</a:t>
            </a:r>
            <a:r>
              <a:rPr lang="en-US" sz="1600" spc="-5" dirty="0">
                <a:latin typeface="Oswald Regular" panose="02000503000000000000"/>
                <a:cs typeface="Arial"/>
              </a:rPr>
              <a:t>, </a:t>
            </a:r>
            <a:r>
              <a:rPr lang="en-US" sz="1600" spc="-5" dirty="0" err="1">
                <a:latin typeface="Oswald Regular" panose="02000503000000000000"/>
                <a:cs typeface="Arial"/>
              </a:rPr>
              <a:t>filtrare</a:t>
            </a:r>
            <a:r>
              <a:rPr lang="en-US" sz="1600" spc="-5" dirty="0">
                <a:latin typeface="Oswald Regular" panose="02000503000000000000"/>
                <a:cs typeface="Arial"/>
              </a:rPr>
              <a:t>, </a:t>
            </a:r>
            <a:r>
              <a:rPr lang="en-US" sz="1600" dirty="0">
                <a:latin typeface="Oswald Regular" panose="02000503000000000000"/>
                <a:cs typeface="Arial"/>
              </a:rPr>
              <a:t>pivo</a:t>
            </a:r>
            <a:r>
              <a:rPr lang="en-US" sz="1600" spc="-5" dirty="0">
                <a:latin typeface="Oswald Regular" panose="02000503000000000000"/>
                <a:cs typeface="Arial"/>
              </a:rPr>
              <a:t>t, </a:t>
            </a:r>
            <a:r>
              <a:rPr lang="en-US" sz="1600" dirty="0">
                <a:latin typeface="Oswald Regular" panose="02000503000000000000"/>
                <a:cs typeface="Arial"/>
              </a:rPr>
              <a:t>e</a:t>
            </a:r>
            <a:r>
              <a:rPr lang="en-US" sz="1600" spc="-10" dirty="0">
                <a:latin typeface="Oswald Regular" panose="02000503000000000000"/>
                <a:cs typeface="Arial"/>
              </a:rPr>
              <a:t>tc.</a:t>
            </a:r>
            <a:r>
              <a:rPr lang="en-US" sz="1600" dirty="0">
                <a:latin typeface="Oswald Regular" panose="02000503000000000000"/>
                <a:cs typeface="Arial"/>
              </a:rPr>
              <a:t>)</a:t>
            </a:r>
            <a:r>
              <a:rPr lang="en-US" sz="1600" spc="-5" dirty="0">
                <a:latin typeface="Oswald Regular" panose="02000503000000000000"/>
                <a:cs typeface="Arial"/>
              </a:rPr>
              <a:t> din </a:t>
            </a:r>
            <a:r>
              <a:rPr lang="en-US" sz="1600" spc="-5" dirty="0" err="1">
                <a:latin typeface="Oswald Regular" panose="02000503000000000000"/>
                <a:cs typeface="Arial"/>
              </a:rPr>
              <a:t>aceeasi</a:t>
            </a:r>
            <a:r>
              <a:rPr lang="en-US" sz="1600" spc="-5" dirty="0">
                <a:latin typeface="Oswald Regular" panose="02000503000000000000"/>
                <a:cs typeface="Arial"/>
              </a:rPr>
              <a:t> </a:t>
            </a:r>
            <a:r>
              <a:rPr lang="en-US" sz="1600" spc="-5" dirty="0" err="1">
                <a:latin typeface="Oswald Regular" panose="02000503000000000000"/>
                <a:cs typeface="Arial"/>
              </a:rPr>
              <a:t>interfata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>
              <a:lnSpc>
                <a:spcPts val="1600"/>
              </a:lnSpc>
            </a:pPr>
            <a:endParaRPr lang="en-US" sz="1600" dirty="0">
              <a:latin typeface="Oswald Regular" panose="02000503000000000000"/>
            </a:endParaRPr>
          </a:p>
          <a:p>
            <a:pPr>
              <a:lnSpc>
                <a:spcPts val="2100"/>
              </a:lnSpc>
              <a:spcBef>
                <a:spcPts val="40"/>
              </a:spcBef>
            </a:pPr>
            <a:endParaRPr lang="en-US" sz="2100" dirty="0">
              <a:latin typeface="Oswald Regular" panose="02000503000000000000"/>
            </a:endParaRPr>
          </a:p>
          <a:p>
            <a:pPr marL="12700">
              <a:lnSpc>
                <a:spcPct val="100000"/>
              </a:lnSpc>
            </a:pPr>
            <a:r>
              <a:rPr lang="en-US" b="1" spc="-15" dirty="0">
                <a:latin typeface="Oswald Regular" panose="02000503000000000000"/>
                <a:cs typeface="Arial"/>
              </a:rPr>
              <a:t>Mai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multa</a:t>
            </a:r>
            <a:r>
              <a:rPr lang="en-US" b="1" spc="-15" dirty="0">
                <a:latin typeface="Oswald Regular" panose="02000503000000000000"/>
                <a:cs typeface="Arial"/>
              </a:rPr>
              <a:t>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flexibilitate</a:t>
            </a:r>
            <a:r>
              <a:rPr lang="en-US" b="1" spc="-15" dirty="0">
                <a:latin typeface="Oswald Regular" panose="02000503000000000000"/>
                <a:cs typeface="Arial"/>
              </a:rPr>
              <a:t>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pentru</a:t>
            </a:r>
            <a:r>
              <a:rPr lang="en-US" b="1" spc="-15" dirty="0">
                <a:latin typeface="Oswald Regular" panose="02000503000000000000"/>
                <a:cs typeface="Arial"/>
              </a:rPr>
              <a:t>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formatare</a:t>
            </a:r>
            <a:r>
              <a:rPr lang="en-US" b="1" spc="-15" dirty="0">
                <a:latin typeface="Oswald Regular" panose="02000503000000000000"/>
                <a:cs typeface="Arial"/>
              </a:rPr>
              <a:t>, aspect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si</a:t>
            </a:r>
            <a:r>
              <a:rPr lang="en-US" b="1" spc="-15" dirty="0">
                <a:latin typeface="Oswald Regular" panose="02000503000000000000"/>
                <a:cs typeface="Arial"/>
              </a:rPr>
              <a:t> </a:t>
            </a:r>
            <a:r>
              <a:rPr lang="en-US" b="1" spc="-15" dirty="0" err="1">
                <a:latin typeface="Oswald Regular" panose="02000503000000000000"/>
                <a:cs typeface="Arial"/>
              </a:rPr>
              <a:t>distribuire</a:t>
            </a:r>
            <a:endParaRPr lang="en-US" dirty="0">
              <a:latin typeface="Oswald Regular" panose="02000503000000000000"/>
              <a:cs typeface="Arial"/>
            </a:endParaRPr>
          </a:p>
          <a:p>
            <a:pPr marL="12700" marR="548005">
              <a:lnSpc>
                <a:spcPts val="1900"/>
              </a:lnSpc>
              <a:spcBef>
                <a:spcPts val="1020"/>
              </a:spcBef>
            </a:pPr>
            <a:r>
              <a:rPr lang="en-US" sz="1600" dirty="0">
                <a:latin typeface="Oswald Regular" panose="02000503000000000000"/>
                <a:cs typeface="Arial"/>
              </a:rPr>
              <a:t>▪</a:t>
            </a:r>
            <a:r>
              <a:rPr lang="en-US" sz="1600" dirty="0" err="1">
                <a:latin typeface="Oswald Regular" panose="02000503000000000000"/>
                <a:cs typeface="Arial"/>
              </a:rPr>
              <a:t>Controleaza</a:t>
            </a:r>
            <a:r>
              <a:rPr lang="en-US" sz="1600" dirty="0">
                <a:latin typeface="Oswald Regular" panose="02000503000000000000"/>
                <a:cs typeface="Arial"/>
              </a:rPr>
              <a:t> multiple </a:t>
            </a:r>
            <a:r>
              <a:rPr lang="en-US" sz="1600" dirty="0" err="1">
                <a:latin typeface="Oswald Regular" panose="02000503000000000000"/>
                <a:cs typeface="Arial"/>
              </a:rPr>
              <a:t>obiecte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query-</a:t>
            </a:r>
            <a:r>
              <a:rPr lang="en-US" sz="1600" dirty="0" err="1">
                <a:latin typeface="Oswald Regular" panose="02000503000000000000"/>
                <a:cs typeface="Arial"/>
              </a:rPr>
              <a:t>uri</a:t>
            </a:r>
            <a:r>
              <a:rPr lang="en-US" sz="1600" dirty="0">
                <a:latin typeface="Oswald Regular" panose="02000503000000000000"/>
                <a:cs typeface="Arial"/>
              </a:rPr>
              <a:t>, </a:t>
            </a:r>
            <a:r>
              <a:rPr lang="en-US" sz="1600" dirty="0" err="1">
                <a:latin typeface="Oswald Regular" panose="02000503000000000000"/>
                <a:cs typeface="Arial"/>
              </a:rPr>
              <a:t>grafice</a:t>
            </a:r>
            <a:r>
              <a:rPr lang="en-US" sz="1600" dirty="0">
                <a:latin typeface="Oswald Regular" panose="02000503000000000000"/>
                <a:cs typeface="Arial"/>
              </a:rPr>
              <a:t>, </a:t>
            </a:r>
            <a:r>
              <a:rPr lang="en-US" sz="1600" dirty="0" err="1">
                <a:latin typeface="Oswald Regular" panose="02000503000000000000"/>
                <a:cs typeface="Arial"/>
              </a:rPr>
              <a:t>li</a:t>
            </a:r>
            <a:r>
              <a:rPr lang="en-US" sz="1600" spc="-10" dirty="0" err="1">
                <a:latin typeface="Oswald Regular" panose="02000503000000000000"/>
                <a:cs typeface="Arial"/>
              </a:rPr>
              <a:t>ste</a:t>
            </a:r>
            <a:r>
              <a:rPr lang="en-US" sz="1600" spc="-10" dirty="0">
                <a:latin typeface="Oswald Regular" panose="02000503000000000000"/>
                <a:cs typeface="Arial"/>
              </a:rPr>
              <a:t>/</a:t>
            </a:r>
            <a:r>
              <a:rPr lang="en-US" sz="1600" dirty="0">
                <a:latin typeface="Oswald Regular" panose="02000503000000000000"/>
                <a:cs typeface="Arial"/>
              </a:rPr>
              <a:t>cro</a:t>
            </a:r>
            <a:r>
              <a:rPr lang="en-US" sz="1600" spc="-10" dirty="0">
                <a:latin typeface="Oswald Regular" panose="02000503000000000000"/>
                <a:cs typeface="Arial"/>
              </a:rPr>
              <a:t>sst</a:t>
            </a:r>
            <a:r>
              <a:rPr lang="en-US" sz="1600" dirty="0">
                <a:latin typeface="Oswald Regular" panose="02000503000000000000"/>
                <a:cs typeface="Arial"/>
              </a:rPr>
              <a:t>ab</a:t>
            </a:r>
            <a:r>
              <a:rPr lang="en-US" sz="1600" spc="-10" dirty="0">
                <a:latin typeface="Oswald Regular" panose="02000503000000000000"/>
                <a:cs typeface="Arial"/>
              </a:rPr>
              <a:t>-</a:t>
            </a:r>
            <a:r>
              <a:rPr lang="en-US" sz="1600" spc="-10" dirty="0" err="1">
                <a:latin typeface="Oswald Regular" panose="02000503000000000000"/>
                <a:cs typeface="Arial"/>
              </a:rPr>
              <a:t>uri</a:t>
            </a:r>
            <a:r>
              <a:rPr lang="en-US" sz="1600" spc="-10" dirty="0">
                <a:latin typeface="Oswald Regular" panose="02000503000000000000"/>
                <a:cs typeface="Arial"/>
              </a:rPr>
              <a:t>. </a:t>
            </a:r>
            <a:r>
              <a:rPr lang="en-US" sz="1600" spc="-5" dirty="0" err="1">
                <a:latin typeface="Oswald Regular" panose="02000503000000000000"/>
                <a:cs typeface="Arial"/>
              </a:rPr>
              <a:t>Formatare</a:t>
            </a:r>
            <a:r>
              <a:rPr lang="en-US" sz="1600" spc="-5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imbunatatita</a:t>
            </a:r>
            <a:r>
              <a:rPr lang="en-US" sz="1600" dirty="0">
                <a:latin typeface="Oswald Regular" panose="02000503000000000000"/>
                <a:cs typeface="Arial"/>
              </a:rPr>
              <a:t> (</a:t>
            </a:r>
            <a:r>
              <a:rPr lang="en-US" sz="1600" dirty="0" err="1">
                <a:latin typeface="Oswald Regular" panose="02000503000000000000"/>
                <a:cs typeface="Arial"/>
              </a:rPr>
              <a:t>colorarea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celulei</a:t>
            </a:r>
            <a:r>
              <a:rPr lang="en-US" sz="1600" dirty="0">
                <a:latin typeface="Oswald Regular" panose="02000503000000000000"/>
                <a:cs typeface="Arial"/>
              </a:rPr>
              <a:t> in care </a:t>
            </a:r>
            <a:r>
              <a:rPr lang="en-US" sz="1600" dirty="0" err="1">
                <a:latin typeface="Oswald Regular" panose="02000503000000000000"/>
                <a:cs typeface="Arial"/>
              </a:rPr>
              <a:t>este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afisata</a:t>
            </a:r>
            <a:r>
              <a:rPr lang="en-US" sz="1600" dirty="0">
                <a:latin typeface="Oswald Regular" panose="02000503000000000000"/>
                <a:cs typeface="Arial"/>
              </a:rPr>
              <a:t> o </a:t>
            </a:r>
            <a:r>
              <a:rPr lang="en-US" sz="1600" dirty="0" err="1">
                <a:latin typeface="Oswald Regular" panose="02000503000000000000"/>
                <a:cs typeface="Arial"/>
              </a:rPr>
              <a:t>valoare</a:t>
            </a:r>
            <a:r>
              <a:rPr lang="en-US" sz="1600" dirty="0">
                <a:latin typeface="Oswald Regular" panose="02000503000000000000"/>
                <a:cs typeface="Arial"/>
              </a:rPr>
              <a:t> cu </a:t>
            </a:r>
            <a:r>
              <a:rPr lang="en-US" sz="1600" dirty="0" err="1">
                <a:latin typeface="Oswald Regular" panose="02000503000000000000"/>
                <a:cs typeface="Arial"/>
              </a:rPr>
              <a:t>verde</a:t>
            </a:r>
            <a:r>
              <a:rPr lang="en-US" sz="1600" dirty="0">
                <a:latin typeface="Oswald Regular" panose="02000503000000000000"/>
                <a:cs typeface="Arial"/>
              </a:rPr>
              <a:t>/</a:t>
            </a:r>
            <a:r>
              <a:rPr lang="en-US" sz="1600" dirty="0" err="1">
                <a:latin typeface="Oswald Regular" panose="02000503000000000000"/>
                <a:cs typeface="Arial"/>
              </a:rPr>
              <a:t>rosu</a:t>
            </a:r>
            <a:r>
              <a:rPr lang="en-US" sz="1600" dirty="0">
                <a:latin typeface="Oswald Regular" panose="02000503000000000000"/>
                <a:cs typeface="Arial"/>
              </a:rPr>
              <a:t> in </a:t>
            </a:r>
            <a:r>
              <a:rPr lang="en-US" sz="1600" dirty="0" err="1">
                <a:latin typeface="Oswald Regular" panose="02000503000000000000"/>
                <a:cs typeface="Arial"/>
              </a:rPr>
              <a:t>functie</a:t>
            </a:r>
            <a:r>
              <a:rPr lang="en-US" sz="1600" dirty="0">
                <a:latin typeface="Oswald Regular" panose="02000503000000000000"/>
                <a:cs typeface="Arial"/>
              </a:rPr>
              <a:t> de </a:t>
            </a:r>
            <a:r>
              <a:rPr lang="en-US" sz="1600" dirty="0" err="1">
                <a:latin typeface="Oswald Regular" panose="02000503000000000000"/>
                <a:cs typeface="Arial"/>
              </a:rPr>
              <a:t>pozitia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acesteia</a:t>
            </a:r>
            <a:r>
              <a:rPr lang="en-US" sz="1600" dirty="0">
                <a:latin typeface="Oswald Regular" panose="02000503000000000000"/>
                <a:cs typeface="Arial"/>
              </a:rPr>
              <a:t> fata de un </a:t>
            </a:r>
            <a:r>
              <a:rPr lang="en-US" sz="1600" dirty="0" err="1">
                <a:latin typeface="Oswald Regular" panose="02000503000000000000"/>
                <a:cs typeface="Arial"/>
              </a:rPr>
              <a:t>prag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setat</a:t>
            </a:r>
            <a:r>
              <a:rPr lang="en-US" sz="1600" dirty="0">
                <a:latin typeface="Oswald Regular" panose="02000503000000000000"/>
                <a:cs typeface="Arial"/>
              </a:rPr>
              <a:t>)</a:t>
            </a:r>
          </a:p>
          <a:p>
            <a:pPr>
              <a:lnSpc>
                <a:spcPts val="1900"/>
              </a:lnSpc>
              <a:spcBef>
                <a:spcPts val="39"/>
              </a:spcBef>
            </a:pPr>
            <a:endParaRPr lang="en-US" sz="1900" dirty="0">
              <a:latin typeface="Oswald Regular" panose="02000503000000000000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lang="en-US" sz="800" dirty="0">
              <a:latin typeface="Oswald Regular" panose="02000503000000000000"/>
            </a:endParaRPr>
          </a:p>
          <a:p>
            <a:pPr>
              <a:lnSpc>
                <a:spcPts val="1600"/>
              </a:lnSpc>
            </a:pPr>
            <a:endParaRPr lang="en-US" sz="1600" dirty="0">
              <a:latin typeface="Oswald Regular" panose="02000503000000000000"/>
            </a:endParaRPr>
          </a:p>
          <a:p>
            <a:pPr marL="12700">
              <a:lnSpc>
                <a:spcPct val="100000"/>
              </a:lnSpc>
            </a:pPr>
            <a:r>
              <a:rPr lang="en-US" b="1" spc="-10" dirty="0" err="1">
                <a:latin typeface="Oswald Regular" panose="02000503000000000000"/>
                <a:cs typeface="Arial"/>
              </a:rPr>
              <a:t>Integrare</a:t>
            </a:r>
            <a:r>
              <a:rPr lang="en-US" b="1" spc="-10" dirty="0">
                <a:latin typeface="Oswald Regular" panose="02000503000000000000"/>
                <a:cs typeface="Arial"/>
              </a:rPr>
              <a:t> cu</a:t>
            </a:r>
            <a:r>
              <a:rPr lang="en-US" b="1" spc="-5" dirty="0">
                <a:latin typeface="Oswald Regular" panose="02000503000000000000"/>
                <a:cs typeface="Arial"/>
              </a:rPr>
              <a:t> </a:t>
            </a:r>
            <a:r>
              <a:rPr lang="en-US" b="1" dirty="0">
                <a:latin typeface="Oswald Regular" panose="02000503000000000000"/>
                <a:cs typeface="Arial"/>
              </a:rPr>
              <a:t>Re</a:t>
            </a:r>
            <a:r>
              <a:rPr lang="en-US" b="1" spc="-15" dirty="0">
                <a:latin typeface="Oswald Regular" panose="02000503000000000000"/>
                <a:cs typeface="Arial"/>
              </a:rPr>
              <a:t>po</a:t>
            </a:r>
            <a:r>
              <a:rPr lang="en-US" b="1" dirty="0">
                <a:latin typeface="Oswald Regular" panose="02000503000000000000"/>
                <a:cs typeface="Arial"/>
              </a:rPr>
              <a:t>rt</a:t>
            </a:r>
            <a:r>
              <a:rPr lang="en-US" b="1" spc="-5" dirty="0">
                <a:latin typeface="Oswald Regular" panose="02000503000000000000"/>
                <a:cs typeface="Arial"/>
              </a:rPr>
              <a:t> </a:t>
            </a:r>
            <a:r>
              <a:rPr lang="en-US" b="1" spc="-10" dirty="0">
                <a:latin typeface="Oswald Regular" panose="02000503000000000000"/>
                <a:cs typeface="Arial"/>
              </a:rPr>
              <a:t>Studio</a:t>
            </a:r>
            <a:endParaRPr lang="en-US" dirty="0">
              <a:latin typeface="Oswald Regular" panose="02000503000000000000"/>
              <a:cs typeface="Arial"/>
            </a:endParaRPr>
          </a:p>
          <a:p>
            <a:pPr marL="12700" marR="83820">
              <a:lnSpc>
                <a:spcPts val="1900"/>
              </a:lnSpc>
              <a:spcBef>
                <a:spcPts val="1120"/>
              </a:spcBef>
            </a:pPr>
            <a:r>
              <a:rPr lang="en-US" sz="1600" dirty="0">
                <a:latin typeface="Oswald Regular" panose="02000503000000000000"/>
                <a:cs typeface="Arial"/>
              </a:rPr>
              <a:t>▪</a:t>
            </a:r>
            <a:r>
              <a:rPr lang="en-US" sz="1600" dirty="0" err="1">
                <a:latin typeface="Oswald Regular" panose="02000503000000000000"/>
                <a:cs typeface="Arial"/>
              </a:rPr>
              <a:t>Imbunatatirea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rapoartelor</a:t>
            </a:r>
            <a:r>
              <a:rPr lang="en-US" sz="1600" dirty="0">
                <a:latin typeface="Oswald Regular" panose="02000503000000000000"/>
                <a:cs typeface="Arial"/>
              </a:rPr>
              <a:t> create in Workspace Advanced </a:t>
            </a:r>
            <a:r>
              <a:rPr lang="en-US" sz="1600" dirty="0" err="1">
                <a:latin typeface="Oswald Regular" panose="02000503000000000000"/>
                <a:cs typeface="Arial"/>
              </a:rPr>
              <a:t>prin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capabilitatile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avansate</a:t>
            </a:r>
            <a:r>
              <a:rPr lang="en-US" sz="1600" dirty="0">
                <a:latin typeface="Oswald Regular" panose="02000503000000000000"/>
                <a:cs typeface="Arial"/>
              </a:rPr>
              <a:t> a Report Studio (</a:t>
            </a:r>
            <a:r>
              <a:rPr lang="en-US" sz="1600" dirty="0" err="1">
                <a:latin typeface="Oswald Regular" panose="02000503000000000000"/>
                <a:cs typeface="Arial"/>
              </a:rPr>
              <a:t>doar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daca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exista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drepturi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alocate</a:t>
            </a:r>
            <a:r>
              <a:rPr lang="en-US" sz="1600" dirty="0">
                <a:latin typeface="Oswald Regular" panose="02000503000000000000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89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3555140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aspect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5558" y="1689482"/>
            <a:ext cx="1524000" cy="344170"/>
          </a:xfrm>
          <a:custGeom>
            <a:avLst/>
            <a:gdLst/>
            <a:ahLst/>
            <a:cxnLst/>
            <a:rect l="l" t="t" r="r" b="b"/>
            <a:pathLst>
              <a:path w="1524000" h="344169">
                <a:moveTo>
                  <a:pt x="0" y="0"/>
                </a:moveTo>
                <a:lnTo>
                  <a:pt x="1523999" y="0"/>
                </a:lnTo>
                <a:lnTo>
                  <a:pt x="1523999" y="343994"/>
                </a:lnTo>
                <a:lnTo>
                  <a:pt x="0" y="343994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CD66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3513" y="1736281"/>
            <a:ext cx="7150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latin typeface="Oswald Regular" panose="02000503000000000000"/>
                <a:cs typeface="Arial"/>
              </a:rPr>
              <a:t>Toolbar</a:t>
            </a:r>
          </a:p>
        </p:txBody>
      </p:sp>
      <p:sp>
        <p:nvSpPr>
          <p:cNvPr id="8" name="object 8"/>
          <p:cNvSpPr/>
          <p:nvPr/>
        </p:nvSpPr>
        <p:spPr>
          <a:xfrm>
            <a:off x="3068608" y="1845057"/>
            <a:ext cx="935355" cy="685800"/>
          </a:xfrm>
          <a:custGeom>
            <a:avLst/>
            <a:gdLst/>
            <a:ahLst/>
            <a:cxnLst/>
            <a:rect l="l" t="t" r="r" b="b"/>
            <a:pathLst>
              <a:path w="935354" h="685800">
                <a:moveTo>
                  <a:pt x="0" y="0"/>
                </a:moveTo>
                <a:lnTo>
                  <a:pt x="934909" y="685297"/>
                </a:lnTo>
              </a:path>
            </a:pathLst>
          </a:custGeom>
          <a:ln w="38159">
            <a:solidFill>
              <a:srgbClr val="CD66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490049" y="2187957"/>
            <a:ext cx="6745032" cy="3508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4984" y="3057643"/>
            <a:ext cx="129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/>
            <a:r>
              <a:rPr lang="en-US" b="1" spc="-10" dirty="0">
                <a:latin typeface="Oswald Regular" panose="02000503000000000000"/>
                <a:cs typeface="Arial"/>
              </a:rPr>
              <a:t>Report Design</a:t>
            </a:r>
          </a:p>
        </p:txBody>
      </p:sp>
      <p:sp>
        <p:nvSpPr>
          <p:cNvPr id="11" name="object 22"/>
          <p:cNvSpPr/>
          <p:nvPr/>
        </p:nvSpPr>
        <p:spPr>
          <a:xfrm>
            <a:off x="490049" y="3047141"/>
            <a:ext cx="1279140" cy="344170"/>
          </a:xfrm>
          <a:custGeom>
            <a:avLst/>
            <a:gdLst/>
            <a:ahLst/>
            <a:cxnLst/>
            <a:rect l="l" t="t" r="r" b="b"/>
            <a:pathLst>
              <a:path w="1600200" h="344170">
                <a:moveTo>
                  <a:pt x="0" y="0"/>
                </a:moveTo>
                <a:lnTo>
                  <a:pt x="1600199" y="0"/>
                </a:lnTo>
                <a:lnTo>
                  <a:pt x="1600199" y="343992"/>
                </a:lnTo>
                <a:lnTo>
                  <a:pt x="0" y="343992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00A5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467544" y="2185463"/>
            <a:ext cx="6745032" cy="366395"/>
          </a:xfrm>
          <a:custGeom>
            <a:avLst/>
            <a:gdLst/>
            <a:ahLst/>
            <a:cxnLst/>
            <a:rect l="l" t="t" r="r" b="b"/>
            <a:pathLst>
              <a:path w="7084695" h="459105">
                <a:moveTo>
                  <a:pt x="0" y="0"/>
                </a:moveTo>
                <a:lnTo>
                  <a:pt x="7084236" y="0"/>
                </a:lnTo>
                <a:lnTo>
                  <a:pt x="7084236" y="458860"/>
                </a:lnTo>
                <a:lnTo>
                  <a:pt x="0" y="458860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CD665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1165895" y="3395074"/>
            <a:ext cx="586740" cy="536575"/>
          </a:xfrm>
          <a:custGeom>
            <a:avLst/>
            <a:gdLst/>
            <a:ahLst/>
            <a:cxnLst/>
            <a:rect l="l" t="t" r="r" b="b"/>
            <a:pathLst>
              <a:path w="586739" h="536575">
                <a:moveTo>
                  <a:pt x="0" y="0"/>
                </a:moveTo>
                <a:lnTo>
                  <a:pt x="586402" y="536054"/>
                </a:lnTo>
              </a:path>
            </a:pathLst>
          </a:custGeom>
          <a:ln w="38159">
            <a:solidFill>
              <a:srgbClr val="00A5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28"/>
          <p:cNvSpPr/>
          <p:nvPr/>
        </p:nvSpPr>
        <p:spPr>
          <a:xfrm>
            <a:off x="7207212" y="2819016"/>
            <a:ext cx="1027845" cy="361513"/>
          </a:xfrm>
          <a:custGeom>
            <a:avLst/>
            <a:gdLst/>
            <a:ahLst/>
            <a:cxnLst/>
            <a:rect l="l" t="t" r="r" b="b"/>
            <a:pathLst>
              <a:path w="1676400" h="344170">
                <a:moveTo>
                  <a:pt x="0" y="0"/>
                </a:moveTo>
                <a:lnTo>
                  <a:pt x="1676399" y="0"/>
                </a:lnTo>
                <a:lnTo>
                  <a:pt x="1676399" y="343992"/>
                </a:lnTo>
                <a:lnTo>
                  <a:pt x="0" y="343992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1701962" y="3889410"/>
            <a:ext cx="123189" cy="120014"/>
          </a:xfrm>
          <a:custGeom>
            <a:avLst/>
            <a:gdLst/>
            <a:ahLst/>
            <a:cxnLst/>
            <a:rect l="l" t="t" r="r" b="b"/>
            <a:pathLst>
              <a:path w="123189" h="120014">
                <a:moveTo>
                  <a:pt x="77241" y="0"/>
                </a:moveTo>
                <a:lnTo>
                  <a:pt x="0" y="84495"/>
                </a:lnTo>
                <a:lnTo>
                  <a:pt x="123116" y="119487"/>
                </a:lnTo>
                <a:lnTo>
                  <a:pt x="77241" y="0"/>
                </a:lnTo>
                <a:close/>
              </a:path>
            </a:pathLst>
          </a:custGeom>
          <a:solidFill>
            <a:srgbClr val="00A5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207213" y="2840022"/>
            <a:ext cx="102784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830"/>
              </a:lnSpc>
            </a:pPr>
            <a:r>
              <a:rPr lang="ro-RO" b="1" spc="-10" dirty="0">
                <a:latin typeface="Oswald Regular" panose="02000503000000000000"/>
                <a:cs typeface="Arial"/>
              </a:rPr>
              <a:t>Data Items</a:t>
            </a:r>
            <a:endParaRPr lang="en-US" b="1" spc="-10" dirty="0">
              <a:latin typeface="Oswald Regular" panose="02000503000000000000"/>
              <a:cs typeface="Arial"/>
            </a:endParaRPr>
          </a:p>
        </p:txBody>
      </p:sp>
      <p:sp>
        <p:nvSpPr>
          <p:cNvPr id="19" name="object 26"/>
          <p:cNvSpPr/>
          <p:nvPr/>
        </p:nvSpPr>
        <p:spPr>
          <a:xfrm>
            <a:off x="7207212" y="3770303"/>
            <a:ext cx="1027845" cy="344170"/>
          </a:xfrm>
          <a:custGeom>
            <a:avLst/>
            <a:gdLst/>
            <a:ahLst/>
            <a:cxnLst/>
            <a:rect l="l" t="t" r="r" b="b"/>
            <a:pathLst>
              <a:path w="1447800" h="344170">
                <a:moveTo>
                  <a:pt x="0" y="0"/>
                </a:moveTo>
                <a:lnTo>
                  <a:pt x="1447799" y="0"/>
                </a:lnTo>
                <a:lnTo>
                  <a:pt x="1447799" y="343993"/>
                </a:lnTo>
                <a:lnTo>
                  <a:pt x="0" y="343993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281280" y="3810119"/>
            <a:ext cx="7848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830"/>
              </a:lnSpc>
            </a:pPr>
            <a:r>
              <a:rPr lang="ro-RO" b="1" spc="-10" dirty="0" smtClean="0">
                <a:latin typeface="Oswald Regular" panose="02000503000000000000"/>
                <a:cs typeface="Arial"/>
              </a:rPr>
              <a:t>Toolbox</a:t>
            </a:r>
            <a:endParaRPr lang="en-US" b="1" spc="-10" dirty="0">
              <a:latin typeface="Oswald Regular" panose="02000503000000000000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3232" y="4743958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spc="-10" dirty="0" smtClean="0">
                <a:latin typeface="Oswald Regular" panose="02000503000000000000"/>
                <a:cs typeface="Arial"/>
              </a:rPr>
              <a:t>Properties</a:t>
            </a:r>
            <a:endParaRPr lang="en-US" dirty="0"/>
          </a:p>
        </p:txBody>
      </p:sp>
      <p:sp>
        <p:nvSpPr>
          <p:cNvPr id="22" name="object 24"/>
          <p:cNvSpPr/>
          <p:nvPr/>
        </p:nvSpPr>
        <p:spPr>
          <a:xfrm>
            <a:off x="7292584" y="4733561"/>
            <a:ext cx="942473" cy="344170"/>
          </a:xfrm>
          <a:custGeom>
            <a:avLst/>
            <a:gdLst/>
            <a:ahLst/>
            <a:cxnLst/>
            <a:rect l="l" t="t" r="r" b="b"/>
            <a:pathLst>
              <a:path w="1304925" h="344170">
                <a:moveTo>
                  <a:pt x="0" y="0"/>
                </a:moveTo>
                <a:lnTo>
                  <a:pt x="1304925" y="0"/>
                </a:lnTo>
                <a:lnTo>
                  <a:pt x="1304925" y="343993"/>
                </a:lnTo>
                <a:lnTo>
                  <a:pt x="0" y="343993"/>
                </a:lnTo>
                <a:lnTo>
                  <a:pt x="0" y="0"/>
                </a:lnTo>
                <a:close/>
              </a:path>
            </a:pathLst>
          </a:custGeom>
          <a:ln w="2843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6"/>
          <p:cNvSpPr/>
          <p:nvPr/>
        </p:nvSpPr>
        <p:spPr>
          <a:xfrm>
            <a:off x="6103089" y="5373216"/>
            <a:ext cx="125095" cy="111125"/>
          </a:xfrm>
          <a:custGeom>
            <a:avLst/>
            <a:gdLst/>
            <a:ahLst/>
            <a:cxnLst/>
            <a:rect l="l" t="t" r="r" b="b"/>
            <a:pathLst>
              <a:path w="125095" h="111125">
                <a:moveTo>
                  <a:pt x="97044" y="0"/>
                </a:moveTo>
                <a:lnTo>
                  <a:pt x="0" y="83454"/>
                </a:lnTo>
                <a:lnTo>
                  <a:pt x="124989" y="111017"/>
                </a:lnTo>
                <a:lnTo>
                  <a:pt x="97044" y="0"/>
                </a:lnTo>
                <a:close/>
              </a:path>
            </a:pathLst>
          </a:custGeom>
          <a:solidFill>
            <a:srgbClr val="947AA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6"/>
          <p:cNvSpPr/>
          <p:nvPr/>
        </p:nvSpPr>
        <p:spPr>
          <a:xfrm>
            <a:off x="5652120" y="5580467"/>
            <a:ext cx="125095" cy="111125"/>
          </a:xfrm>
          <a:custGeom>
            <a:avLst/>
            <a:gdLst/>
            <a:ahLst/>
            <a:cxnLst/>
            <a:rect l="l" t="t" r="r" b="b"/>
            <a:pathLst>
              <a:path w="125095" h="111125">
                <a:moveTo>
                  <a:pt x="97044" y="0"/>
                </a:moveTo>
                <a:lnTo>
                  <a:pt x="0" y="83454"/>
                </a:lnTo>
                <a:lnTo>
                  <a:pt x="124989" y="111017"/>
                </a:lnTo>
                <a:lnTo>
                  <a:pt x="97044" y="0"/>
                </a:lnTo>
                <a:close/>
              </a:path>
            </a:pathLst>
          </a:custGeom>
          <a:solidFill>
            <a:srgbClr val="947AA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16"/>
          <p:cNvSpPr/>
          <p:nvPr/>
        </p:nvSpPr>
        <p:spPr>
          <a:xfrm>
            <a:off x="6228184" y="3280186"/>
            <a:ext cx="125095" cy="111125"/>
          </a:xfrm>
          <a:custGeom>
            <a:avLst/>
            <a:gdLst/>
            <a:ahLst/>
            <a:cxnLst/>
            <a:rect l="l" t="t" r="r" b="b"/>
            <a:pathLst>
              <a:path w="125095" h="111125">
                <a:moveTo>
                  <a:pt x="97044" y="0"/>
                </a:moveTo>
                <a:lnTo>
                  <a:pt x="0" y="83454"/>
                </a:lnTo>
                <a:lnTo>
                  <a:pt x="124989" y="111017"/>
                </a:lnTo>
                <a:lnTo>
                  <a:pt x="97044" y="0"/>
                </a:lnTo>
                <a:close/>
              </a:path>
            </a:pathLst>
          </a:custGeom>
          <a:solidFill>
            <a:srgbClr val="947AA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17"/>
          <p:cNvSpPr/>
          <p:nvPr/>
        </p:nvSpPr>
        <p:spPr>
          <a:xfrm>
            <a:off x="5777214" y="4895469"/>
            <a:ext cx="1526017" cy="782434"/>
          </a:xfrm>
          <a:custGeom>
            <a:avLst/>
            <a:gdLst/>
            <a:ahLst/>
            <a:cxnLst/>
            <a:rect l="l" t="t" r="r" b="b"/>
            <a:pathLst>
              <a:path w="1224279" h="1387475">
                <a:moveTo>
                  <a:pt x="1224193" y="0"/>
                </a:moveTo>
                <a:lnTo>
                  <a:pt x="0" y="1387416"/>
                </a:lnTo>
              </a:path>
            </a:pathLst>
          </a:custGeom>
          <a:ln w="3815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17"/>
          <p:cNvSpPr/>
          <p:nvPr/>
        </p:nvSpPr>
        <p:spPr>
          <a:xfrm>
            <a:off x="6176317" y="4133284"/>
            <a:ext cx="1036259" cy="1304411"/>
          </a:xfrm>
          <a:custGeom>
            <a:avLst/>
            <a:gdLst/>
            <a:ahLst/>
            <a:cxnLst/>
            <a:rect l="l" t="t" r="r" b="b"/>
            <a:pathLst>
              <a:path w="1224279" h="1387475">
                <a:moveTo>
                  <a:pt x="1224193" y="0"/>
                </a:moveTo>
                <a:lnTo>
                  <a:pt x="0" y="1387416"/>
                </a:lnTo>
              </a:path>
            </a:pathLst>
          </a:custGeom>
          <a:ln w="3815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17"/>
          <p:cNvSpPr/>
          <p:nvPr/>
        </p:nvSpPr>
        <p:spPr>
          <a:xfrm>
            <a:off x="6312298" y="3008962"/>
            <a:ext cx="894913" cy="305735"/>
          </a:xfrm>
          <a:custGeom>
            <a:avLst/>
            <a:gdLst/>
            <a:ahLst/>
            <a:cxnLst/>
            <a:rect l="l" t="t" r="r" b="b"/>
            <a:pathLst>
              <a:path w="1224279" h="1387475">
                <a:moveTo>
                  <a:pt x="1224193" y="0"/>
                </a:moveTo>
                <a:lnTo>
                  <a:pt x="0" y="1387416"/>
                </a:lnTo>
              </a:path>
            </a:pathLst>
          </a:custGeom>
          <a:ln w="38159">
            <a:solidFill>
              <a:srgbClr val="947AA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2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5733621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Advanced</a:t>
            </a:r>
            <a:r>
              <a:rPr lang="ro-RO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- </a:t>
            </a:r>
            <a:r>
              <a:rPr lang="en-GB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Lista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, Crosstab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sau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raport</a:t>
            </a:r>
            <a:r>
              <a:rPr lang="en-GB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financiar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893267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6845" indent="-144145">
              <a:lnSpc>
                <a:spcPct val="100000"/>
              </a:lnSpc>
              <a:buFont typeface="Arial"/>
              <a:buChar char="▪"/>
              <a:tabLst>
                <a:tab pos="15748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Template-</a:t>
            </a:r>
            <a:r>
              <a:rPr lang="en-US" sz="1600" dirty="0" err="1">
                <a:latin typeface="Oswald Regular" panose="02000503000000000000"/>
                <a:cs typeface="Arial"/>
              </a:rPr>
              <a:t>uri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implicite</a:t>
            </a:r>
            <a:r>
              <a:rPr lang="en-US" sz="1600" dirty="0">
                <a:latin typeface="Oswald Regular" panose="02000503000000000000"/>
                <a:cs typeface="Arial"/>
              </a:rPr>
              <a:t> ale </a:t>
            </a:r>
            <a:r>
              <a:rPr lang="en-US" sz="1600" dirty="0" err="1">
                <a:latin typeface="Oswald Regular" panose="02000503000000000000"/>
                <a:cs typeface="Arial"/>
              </a:rPr>
              <a:t>aplicatiei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diferite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formate</a:t>
            </a:r>
            <a:r>
              <a:rPr lang="en-US" sz="1600" dirty="0">
                <a:latin typeface="Oswald Regular" panose="02000503000000000000"/>
                <a:cs typeface="Arial"/>
              </a:rPr>
              <a:t> de </a:t>
            </a:r>
            <a:r>
              <a:rPr lang="en-US" sz="1600" dirty="0" err="1">
                <a:latin typeface="Oswald Regular" panose="02000503000000000000"/>
                <a:cs typeface="Arial"/>
              </a:rPr>
              <a:t>rapoarte</a:t>
            </a:r>
            <a:endParaRPr lang="en-US" sz="1600" dirty="0">
              <a:latin typeface="Oswald Regular" panose="02000503000000000000"/>
              <a:cs typeface="Arial"/>
            </a:endParaRPr>
          </a:p>
        </p:txBody>
      </p:sp>
      <p:sp>
        <p:nvSpPr>
          <p:cNvPr id="7" name="object 10"/>
          <p:cNvSpPr/>
          <p:nvPr/>
        </p:nvSpPr>
        <p:spPr>
          <a:xfrm>
            <a:off x="755576" y="2204862"/>
            <a:ext cx="2733674" cy="2209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971600" y="4621894"/>
            <a:ext cx="2880320" cy="1782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/>
          <p:nvPr/>
        </p:nvSpPr>
        <p:spPr>
          <a:xfrm>
            <a:off x="3624073" y="3118956"/>
            <a:ext cx="2178626" cy="1317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5531194" y="1738926"/>
            <a:ext cx="2929238" cy="241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3"/>
          <p:cNvSpPr/>
          <p:nvPr/>
        </p:nvSpPr>
        <p:spPr>
          <a:xfrm>
            <a:off x="4890053" y="4487235"/>
            <a:ext cx="3335690" cy="1819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7"/>
          <p:cNvSpPr/>
          <p:nvPr/>
        </p:nvSpPr>
        <p:spPr>
          <a:xfrm>
            <a:off x="1404366" y="3206817"/>
            <a:ext cx="508701" cy="1367287"/>
          </a:xfrm>
          <a:custGeom>
            <a:avLst/>
            <a:gdLst/>
            <a:ahLst/>
            <a:cxnLst/>
            <a:rect l="l" t="t" r="r" b="b"/>
            <a:pathLst>
              <a:path w="814705" h="128904">
                <a:moveTo>
                  <a:pt x="0" y="0"/>
                </a:moveTo>
                <a:lnTo>
                  <a:pt x="814603" y="128480"/>
                </a:lnTo>
              </a:path>
            </a:pathLst>
          </a:custGeom>
          <a:ln w="19079">
            <a:solidFill>
              <a:srgbClr val="CE1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8"/>
          <p:cNvSpPr/>
          <p:nvPr/>
        </p:nvSpPr>
        <p:spPr>
          <a:xfrm>
            <a:off x="1890348" y="4546329"/>
            <a:ext cx="81280" cy="75565"/>
          </a:xfrm>
          <a:custGeom>
            <a:avLst/>
            <a:gdLst/>
            <a:ahLst/>
            <a:cxnLst/>
            <a:rect l="l" t="t" r="r" b="b"/>
            <a:pathLst>
              <a:path w="81280" h="75564">
                <a:moveTo>
                  <a:pt x="11871" y="0"/>
                </a:moveTo>
                <a:lnTo>
                  <a:pt x="0" y="75269"/>
                </a:lnTo>
                <a:lnTo>
                  <a:pt x="81205" y="49505"/>
                </a:lnTo>
                <a:lnTo>
                  <a:pt x="11871" y="0"/>
                </a:lnTo>
                <a:close/>
              </a:path>
            </a:pathLst>
          </a:custGeom>
          <a:solidFill>
            <a:srgbClr val="CE1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2953945" y="2450028"/>
            <a:ext cx="2361225" cy="530781"/>
          </a:xfrm>
          <a:custGeom>
            <a:avLst/>
            <a:gdLst/>
            <a:ahLst/>
            <a:cxnLst/>
            <a:rect l="l" t="t" r="r" b="b"/>
            <a:pathLst>
              <a:path w="2858770" h="601980">
                <a:moveTo>
                  <a:pt x="0" y="601750"/>
                </a:moveTo>
                <a:lnTo>
                  <a:pt x="2858317" y="0"/>
                </a:lnTo>
              </a:path>
            </a:pathLst>
          </a:custGeom>
          <a:ln w="19079">
            <a:solidFill>
              <a:srgbClr val="CE1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9"/>
          <p:cNvSpPr/>
          <p:nvPr/>
        </p:nvSpPr>
        <p:spPr>
          <a:xfrm>
            <a:off x="2397245" y="3187547"/>
            <a:ext cx="1184910" cy="360680"/>
          </a:xfrm>
          <a:custGeom>
            <a:avLst/>
            <a:gdLst/>
            <a:ahLst/>
            <a:cxnLst/>
            <a:rect l="l" t="t" r="r" b="b"/>
            <a:pathLst>
              <a:path w="1184910" h="360679">
                <a:moveTo>
                  <a:pt x="0" y="0"/>
                </a:moveTo>
                <a:lnTo>
                  <a:pt x="1184337" y="360383"/>
                </a:lnTo>
              </a:path>
            </a:pathLst>
          </a:custGeom>
          <a:ln w="19079">
            <a:solidFill>
              <a:srgbClr val="CE1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1999001" y="3161062"/>
            <a:ext cx="2771667" cy="1696885"/>
          </a:xfrm>
          <a:custGeom>
            <a:avLst/>
            <a:gdLst/>
            <a:ahLst/>
            <a:cxnLst/>
            <a:rect l="l" t="t" r="r" b="b"/>
            <a:pathLst>
              <a:path w="2786379" h="1506220">
                <a:moveTo>
                  <a:pt x="0" y="0"/>
                </a:moveTo>
                <a:lnTo>
                  <a:pt x="2785883" y="1505882"/>
                </a:lnTo>
              </a:path>
            </a:pathLst>
          </a:custGeom>
          <a:ln w="19079">
            <a:solidFill>
              <a:srgbClr val="CE1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8"/>
          <p:cNvSpPr/>
          <p:nvPr/>
        </p:nvSpPr>
        <p:spPr>
          <a:xfrm>
            <a:off x="5301262" y="2407054"/>
            <a:ext cx="81280" cy="75565"/>
          </a:xfrm>
          <a:custGeom>
            <a:avLst/>
            <a:gdLst/>
            <a:ahLst/>
            <a:cxnLst/>
            <a:rect l="l" t="t" r="r" b="b"/>
            <a:pathLst>
              <a:path w="81280" h="75564">
                <a:moveTo>
                  <a:pt x="11871" y="0"/>
                </a:moveTo>
                <a:lnTo>
                  <a:pt x="0" y="75269"/>
                </a:lnTo>
                <a:lnTo>
                  <a:pt x="81205" y="49505"/>
                </a:lnTo>
                <a:lnTo>
                  <a:pt x="11871" y="0"/>
                </a:lnTo>
                <a:close/>
              </a:path>
            </a:pathLst>
          </a:custGeom>
          <a:solidFill>
            <a:srgbClr val="CE1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56622" y="3527692"/>
            <a:ext cx="81280" cy="75565"/>
          </a:xfrm>
          <a:custGeom>
            <a:avLst/>
            <a:gdLst/>
            <a:ahLst/>
            <a:cxnLst/>
            <a:rect l="l" t="t" r="r" b="b"/>
            <a:pathLst>
              <a:path w="81280" h="75564">
                <a:moveTo>
                  <a:pt x="11871" y="0"/>
                </a:moveTo>
                <a:lnTo>
                  <a:pt x="0" y="75269"/>
                </a:lnTo>
                <a:lnTo>
                  <a:pt x="81205" y="49505"/>
                </a:lnTo>
                <a:lnTo>
                  <a:pt x="11871" y="0"/>
                </a:lnTo>
                <a:close/>
              </a:path>
            </a:pathLst>
          </a:custGeom>
          <a:solidFill>
            <a:srgbClr val="CE1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8"/>
          <p:cNvSpPr/>
          <p:nvPr/>
        </p:nvSpPr>
        <p:spPr>
          <a:xfrm>
            <a:off x="4781398" y="4857948"/>
            <a:ext cx="78633" cy="90494"/>
          </a:xfrm>
          <a:custGeom>
            <a:avLst/>
            <a:gdLst/>
            <a:ahLst/>
            <a:cxnLst/>
            <a:rect l="l" t="t" r="r" b="b"/>
            <a:pathLst>
              <a:path w="81280" h="75564">
                <a:moveTo>
                  <a:pt x="11871" y="0"/>
                </a:moveTo>
                <a:lnTo>
                  <a:pt x="0" y="75269"/>
                </a:lnTo>
                <a:lnTo>
                  <a:pt x="81205" y="49505"/>
                </a:lnTo>
                <a:lnTo>
                  <a:pt x="11871" y="0"/>
                </a:lnTo>
                <a:close/>
              </a:path>
            </a:pathLst>
          </a:custGeom>
          <a:solidFill>
            <a:srgbClr val="CE1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9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580094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GB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Concepte</a:t>
            </a:r>
            <a:r>
              <a:rPr lang="en-GB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cheie</a:t>
            </a:r>
            <a:r>
              <a:rPr lang="en-GB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: Drop zone </a:t>
            </a:r>
            <a:r>
              <a:rPr lang="en-GB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GB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nesting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43509"/>
            <a:ext cx="7848872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6350" indent="-228600">
              <a:lnSpc>
                <a:spcPts val="2000"/>
              </a:lnSpc>
              <a:spcAft>
                <a:spcPts val="600"/>
              </a:spcAft>
              <a:buFont typeface="Arial"/>
              <a:buChar char="▪"/>
              <a:tabLst>
                <a:tab pos="20701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Nesting se </a:t>
            </a:r>
            <a:r>
              <a:rPr lang="en-US" sz="1600" dirty="0" err="1">
                <a:latin typeface="Oswald Regular" panose="02000503000000000000"/>
                <a:cs typeface="Arial"/>
              </a:rPr>
              <a:t>refera</a:t>
            </a:r>
            <a:r>
              <a:rPr lang="en-US" sz="1600" dirty="0">
                <a:latin typeface="Oswald Regular" panose="02000503000000000000"/>
                <a:cs typeface="Arial"/>
              </a:rPr>
              <a:t> la </a:t>
            </a:r>
            <a:r>
              <a:rPr lang="en-US" sz="1600" dirty="0" err="1">
                <a:latin typeface="Oswald Regular" panose="02000503000000000000"/>
                <a:cs typeface="Arial"/>
              </a:rPr>
              <a:t>introducerea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unui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nivel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suplimentar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a </a:t>
            </a:r>
            <a:r>
              <a:rPr lang="en-US" sz="1600" dirty="0" err="1">
                <a:latin typeface="Oswald Regular" panose="02000503000000000000"/>
                <a:cs typeface="Arial"/>
              </a:rPr>
              <a:t>afisa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informatii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suplimentare</a:t>
            </a:r>
            <a:r>
              <a:rPr lang="en-US" sz="1600" dirty="0">
                <a:latin typeface="Oswald Regular" panose="02000503000000000000"/>
                <a:cs typeface="Arial"/>
              </a:rPr>
              <a:t> in crosstab.</a:t>
            </a:r>
          </a:p>
          <a:p>
            <a:pPr marL="241300" marR="6350" indent="-228600">
              <a:lnSpc>
                <a:spcPts val="2000"/>
              </a:lnSpc>
              <a:buFont typeface="Arial"/>
              <a:buChar char="▪"/>
              <a:tabLst>
                <a:tab pos="20701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Marginile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celulelor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unui</a:t>
            </a:r>
            <a:r>
              <a:rPr lang="en-US" sz="1600" dirty="0">
                <a:latin typeface="Oswald Regular" panose="02000503000000000000"/>
                <a:cs typeface="Arial"/>
              </a:rPr>
              <a:t> crosstab au </a:t>
            </a:r>
            <a:r>
              <a:rPr lang="en-US" sz="1600" dirty="0" err="1">
                <a:latin typeface="Oswald Regular" panose="02000503000000000000"/>
                <a:cs typeface="Arial"/>
              </a:rPr>
              <a:t>patru</a:t>
            </a:r>
            <a:r>
              <a:rPr lang="en-US" sz="1600" dirty="0">
                <a:latin typeface="Oswald Regular" panose="02000503000000000000"/>
                <a:cs typeface="Arial"/>
              </a:rPr>
              <a:t> drop zones (zone de </a:t>
            </a:r>
            <a:r>
              <a:rPr lang="en-US" sz="1600" dirty="0" err="1">
                <a:latin typeface="Oswald Regular" panose="02000503000000000000"/>
                <a:cs typeface="Arial"/>
              </a:rPr>
              <a:t>inserare</a:t>
            </a:r>
            <a:r>
              <a:rPr lang="en-US" sz="1600" dirty="0">
                <a:latin typeface="Oswald Regular" panose="02000503000000000000"/>
                <a:cs typeface="Arial"/>
              </a:rPr>
              <a:t>): cate </a:t>
            </a:r>
            <a:r>
              <a:rPr lang="en-US" sz="1600" dirty="0" err="1">
                <a:latin typeface="Oswald Regular" panose="02000503000000000000"/>
                <a:cs typeface="Arial"/>
              </a:rPr>
              <a:t>una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fiecare</a:t>
            </a:r>
            <a:r>
              <a:rPr lang="en-US" sz="1600" dirty="0">
                <a:latin typeface="Oswald Regular" panose="02000503000000000000"/>
                <a:cs typeface="Arial"/>
              </a:rPr>
              <a:t> parte, </a:t>
            </a:r>
            <a:r>
              <a:rPr lang="en-US" sz="1600" dirty="0" err="1">
                <a:latin typeface="Oswald Regular" panose="02000503000000000000"/>
                <a:cs typeface="Arial"/>
              </a:rPr>
              <a:t>una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deasupra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celulei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una</a:t>
            </a:r>
            <a:r>
              <a:rPr lang="en-US" sz="1600" dirty="0">
                <a:latin typeface="Oswald Regular" panose="02000503000000000000"/>
                <a:cs typeface="Arial"/>
              </a:rPr>
              <a:t> sub </a:t>
            </a:r>
            <a:r>
              <a:rPr lang="en-US" sz="1600" dirty="0" err="1">
                <a:latin typeface="Oswald Regular" panose="02000503000000000000"/>
                <a:cs typeface="Arial"/>
              </a:rPr>
              <a:t>celula</a:t>
            </a:r>
            <a:r>
              <a:rPr lang="en-US" sz="1600" dirty="0">
                <a:latin typeface="Oswald Regular" panose="02000503000000000000"/>
                <a:cs typeface="Arial"/>
              </a:rPr>
              <a:t>.</a:t>
            </a:r>
          </a:p>
          <a:p>
            <a:pPr marL="241300" marR="121285" indent="-228600">
              <a:lnSpc>
                <a:spcPts val="2000"/>
              </a:lnSpc>
              <a:spcBef>
                <a:spcPts val="1200"/>
              </a:spcBef>
              <a:buFont typeface="Arial"/>
              <a:buChar char="▪"/>
              <a:tabLst>
                <a:tab pos="20701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Folositi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aceste</a:t>
            </a:r>
            <a:r>
              <a:rPr lang="en-US" sz="1600" dirty="0">
                <a:latin typeface="Oswald Regular" panose="02000503000000000000"/>
                <a:cs typeface="Arial"/>
              </a:rPr>
              <a:t> drop zone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a </a:t>
            </a:r>
            <a:r>
              <a:rPr lang="en-US" sz="1600" dirty="0" err="1">
                <a:latin typeface="Oswald Regular" panose="02000503000000000000"/>
                <a:cs typeface="Arial"/>
              </a:rPr>
              <a:t>adauga</a:t>
            </a:r>
            <a:r>
              <a:rPr lang="en-US" sz="1600" dirty="0">
                <a:latin typeface="Oswald Regular" panose="02000503000000000000"/>
                <a:cs typeface="Arial"/>
              </a:rPr>
              <a:t> un element ca </a:t>
            </a:r>
            <a:r>
              <a:rPr lang="en-US" sz="1600" dirty="0" err="1">
                <a:latin typeface="Oswald Regular" panose="02000503000000000000"/>
                <a:cs typeface="Arial"/>
              </a:rPr>
              <a:t>parinte</a:t>
            </a:r>
            <a:r>
              <a:rPr lang="en-US" sz="1600" dirty="0">
                <a:latin typeface="Oswald Regular" panose="02000503000000000000"/>
                <a:cs typeface="Arial"/>
              </a:rPr>
              <a:t>, peer (~</a:t>
            </a:r>
            <a:r>
              <a:rPr lang="en-US" sz="1600" dirty="0" err="1">
                <a:latin typeface="Oswald Regular" panose="02000503000000000000"/>
                <a:cs typeface="Arial"/>
              </a:rPr>
              <a:t>coleg</a:t>
            </a:r>
            <a:r>
              <a:rPr lang="en-US" sz="1600" dirty="0">
                <a:latin typeface="Oswald Regular" panose="02000503000000000000"/>
                <a:cs typeface="Arial"/>
              </a:rPr>
              <a:t>), </a:t>
            </a:r>
            <a:r>
              <a:rPr lang="en-US" sz="1600" dirty="0" err="1">
                <a:latin typeface="Oswald Regular" panose="02000503000000000000"/>
                <a:cs typeface="Arial"/>
              </a:rPr>
              <a:t>sau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copil</a:t>
            </a:r>
            <a:r>
              <a:rPr lang="en-US" sz="1600" dirty="0">
                <a:latin typeface="Oswald Regular" panose="02000503000000000000"/>
                <a:cs typeface="Arial"/>
              </a:rPr>
              <a:t> al </a:t>
            </a:r>
            <a:r>
              <a:rPr lang="en-US" sz="1600" dirty="0" err="1">
                <a:latin typeface="Oswald Regular" panose="02000503000000000000"/>
                <a:cs typeface="Arial"/>
              </a:rPr>
              <a:t>altui</a:t>
            </a:r>
            <a:r>
              <a:rPr lang="en-US" sz="1600" dirty="0">
                <a:latin typeface="Oswald Regular" panose="02000503000000000000"/>
                <a:cs typeface="Arial"/>
              </a:rPr>
              <a:t> element din crosstab.</a:t>
            </a:r>
          </a:p>
          <a:p>
            <a:pPr marL="43180">
              <a:lnSpc>
                <a:spcPct val="100000"/>
              </a:lnSpc>
            </a:pPr>
            <a:endParaRPr lang="en-US" sz="1600" dirty="0">
              <a:latin typeface="Oswald Regular" panose="02000503000000000000"/>
              <a:cs typeface="Arial"/>
            </a:endParaRPr>
          </a:p>
          <a:p>
            <a:pPr marL="43180">
              <a:lnSpc>
                <a:spcPct val="100000"/>
              </a:lnSpc>
            </a:pPr>
            <a:r>
              <a:rPr lang="en-US" sz="1600" dirty="0" err="1">
                <a:latin typeface="Oswald Regular" panose="02000503000000000000"/>
                <a:cs typeface="Arial"/>
              </a:rPr>
              <a:t>Adaugare</a:t>
            </a:r>
            <a:r>
              <a:rPr lang="en-US" sz="1600" dirty="0">
                <a:latin typeface="Oswald Regular" panose="02000503000000000000"/>
                <a:cs typeface="Arial"/>
              </a:rPr>
              <a:t> Sales Territory ca peer al Product line</a:t>
            </a:r>
          </a:p>
        </p:txBody>
      </p:sp>
      <p:sp>
        <p:nvSpPr>
          <p:cNvPr id="20" name="object 13"/>
          <p:cNvSpPr/>
          <p:nvPr/>
        </p:nvSpPr>
        <p:spPr>
          <a:xfrm>
            <a:off x="1070905" y="3930105"/>
            <a:ext cx="2297112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495238" y="4839834"/>
            <a:ext cx="3538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 err="1">
                <a:latin typeface="Oswald Regular" panose="02000503000000000000"/>
                <a:cs typeface="Arial"/>
              </a:rPr>
              <a:t>Adaugare</a:t>
            </a:r>
            <a:r>
              <a:rPr lang="en-US" sz="1600" dirty="0">
                <a:latin typeface="Oswald Regular" panose="02000503000000000000"/>
                <a:cs typeface="Arial"/>
              </a:rPr>
              <a:t> Sales Territory </a:t>
            </a:r>
            <a:r>
              <a:rPr lang="en-US" sz="1600" dirty="0" err="1">
                <a:latin typeface="Oswald Regular" panose="02000503000000000000"/>
                <a:cs typeface="Arial"/>
              </a:rPr>
              <a:t>drept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copil</a:t>
            </a:r>
            <a:r>
              <a:rPr lang="en-US" sz="1600" dirty="0">
                <a:latin typeface="Oswald Regular" panose="02000503000000000000"/>
                <a:cs typeface="Arial"/>
              </a:rPr>
              <a:t> al Product line</a:t>
            </a:r>
          </a:p>
        </p:txBody>
      </p:sp>
      <p:sp>
        <p:nvSpPr>
          <p:cNvPr id="23" name="object 11"/>
          <p:cNvSpPr/>
          <p:nvPr/>
        </p:nvSpPr>
        <p:spPr>
          <a:xfrm>
            <a:off x="1070905" y="5308465"/>
            <a:ext cx="2743200" cy="97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14"/>
          <p:cNvSpPr/>
          <p:nvPr/>
        </p:nvSpPr>
        <p:spPr>
          <a:xfrm>
            <a:off x="5446989" y="3414445"/>
            <a:ext cx="2514598" cy="1371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12"/>
          <p:cNvSpPr/>
          <p:nvPr/>
        </p:nvSpPr>
        <p:spPr>
          <a:xfrm>
            <a:off x="5412290" y="5182258"/>
            <a:ext cx="2725737" cy="1223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4248615" y="4339724"/>
            <a:ext cx="346075" cy="1905"/>
          </a:xfrm>
          <a:custGeom>
            <a:avLst/>
            <a:gdLst/>
            <a:ahLst/>
            <a:cxnLst/>
            <a:rect l="l" t="t" r="r" b="b"/>
            <a:pathLst>
              <a:path w="346075" h="1904">
                <a:moveTo>
                  <a:pt x="0" y="0"/>
                </a:moveTo>
                <a:lnTo>
                  <a:pt x="346075" y="1430"/>
                </a:lnTo>
              </a:path>
            </a:pathLst>
          </a:custGeom>
          <a:ln w="15839">
            <a:solidFill>
              <a:srgbClr val="D81E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9"/>
          <p:cNvSpPr/>
          <p:nvPr/>
        </p:nvSpPr>
        <p:spPr>
          <a:xfrm>
            <a:off x="4267122" y="5780719"/>
            <a:ext cx="346075" cy="1905"/>
          </a:xfrm>
          <a:custGeom>
            <a:avLst/>
            <a:gdLst/>
            <a:ahLst/>
            <a:cxnLst/>
            <a:rect l="l" t="t" r="r" b="b"/>
            <a:pathLst>
              <a:path w="346075" h="1904">
                <a:moveTo>
                  <a:pt x="0" y="0"/>
                </a:moveTo>
                <a:lnTo>
                  <a:pt x="346075" y="1430"/>
                </a:lnTo>
              </a:path>
            </a:pathLst>
          </a:custGeom>
          <a:ln w="15839">
            <a:solidFill>
              <a:srgbClr val="D81E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6"/>
          <p:cNvSpPr/>
          <p:nvPr/>
        </p:nvSpPr>
        <p:spPr>
          <a:xfrm>
            <a:off x="4594690" y="4302576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4" y="0"/>
                </a:moveTo>
                <a:lnTo>
                  <a:pt x="0" y="76198"/>
                </a:lnTo>
                <a:lnTo>
                  <a:pt x="76357" y="38413"/>
                </a:lnTo>
                <a:lnTo>
                  <a:pt x="314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6"/>
          <p:cNvSpPr/>
          <p:nvPr/>
        </p:nvSpPr>
        <p:spPr>
          <a:xfrm>
            <a:off x="4584420" y="5756987"/>
            <a:ext cx="76835" cy="76200"/>
          </a:xfrm>
          <a:custGeom>
            <a:avLst/>
            <a:gdLst/>
            <a:ahLst/>
            <a:cxnLst/>
            <a:rect l="l" t="t" r="r" b="b"/>
            <a:pathLst>
              <a:path w="76835" h="76200">
                <a:moveTo>
                  <a:pt x="314" y="0"/>
                </a:moveTo>
                <a:lnTo>
                  <a:pt x="0" y="76198"/>
                </a:lnTo>
                <a:lnTo>
                  <a:pt x="76357" y="38413"/>
                </a:lnTo>
                <a:lnTo>
                  <a:pt x="314" y="0"/>
                </a:lnTo>
                <a:close/>
              </a:path>
            </a:pathLst>
          </a:custGeom>
          <a:solidFill>
            <a:srgbClr val="D81E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27289"/>
              </p:ext>
            </p:extLst>
          </p:nvPr>
        </p:nvGraphicFramePr>
        <p:xfrm>
          <a:off x="543258" y="1484784"/>
          <a:ext cx="813319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510780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Analiza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raportare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Ad Hoc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747" y="1691976"/>
            <a:ext cx="822670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lnSpc>
                <a:spcPts val="2100"/>
              </a:lnSpc>
              <a:buSzPct val="88888"/>
              <a:buFont typeface="Arial"/>
              <a:buChar char="▪"/>
              <a:tabLst>
                <a:tab pos="141605" algn="l"/>
              </a:tabLst>
            </a:pPr>
            <a:r>
              <a:rPr lang="ro-RO" sz="1600" dirty="0" smtClean="0">
                <a:latin typeface="Oswald Regular" panose="02000503000000000000"/>
                <a:cs typeface="Arial"/>
              </a:rPr>
              <a:t> </a:t>
            </a:r>
            <a:r>
              <a:rPr lang="en-US" sz="1600" dirty="0" err="1" smtClean="0">
                <a:latin typeface="Oswald Regular" panose="02000503000000000000"/>
                <a:cs typeface="Arial"/>
              </a:rPr>
              <a:t>Interfata</a:t>
            </a:r>
            <a:r>
              <a:rPr lang="en-US" sz="1600" dirty="0" smtClean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utilizatorului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prezinta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cele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mai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frecvent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utilizate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elemente</a:t>
            </a:r>
            <a:r>
              <a:rPr lang="en-US" sz="1600" dirty="0">
                <a:latin typeface="Oswald Regular" panose="02000503000000000000"/>
                <a:cs typeface="Arial"/>
              </a:rPr>
              <a:t> de control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construirea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unui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raport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incluzand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vizualizarea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datelor</a:t>
            </a:r>
            <a:r>
              <a:rPr lang="en-US" sz="1600" dirty="0">
                <a:latin typeface="Oswald Regular" panose="02000503000000000000"/>
                <a:cs typeface="Arial"/>
              </a:rPr>
              <a:t> din </a:t>
            </a:r>
            <a:r>
              <a:rPr lang="en-US" sz="1600" dirty="0" err="1">
                <a:latin typeface="Oswald Regular" panose="02000503000000000000"/>
                <a:cs typeface="Arial"/>
              </a:rPr>
              <a:t>punct</a:t>
            </a:r>
            <a:r>
              <a:rPr lang="en-US" sz="1600" dirty="0">
                <a:latin typeface="Oswald Regular" panose="02000503000000000000"/>
                <a:cs typeface="Arial"/>
              </a:rPr>
              <a:t> de </a:t>
            </a:r>
            <a:r>
              <a:rPr lang="en-US" sz="1600" dirty="0" err="1">
                <a:latin typeface="Oswald Regular" panose="02000503000000000000"/>
                <a:cs typeface="Arial"/>
              </a:rPr>
              <a:t>vedere</a:t>
            </a:r>
            <a:r>
              <a:rPr lang="en-US" sz="1600" dirty="0">
                <a:latin typeface="Oswald Regular" panose="02000503000000000000"/>
                <a:cs typeface="Arial"/>
              </a:rPr>
              <a:t> al business-</a:t>
            </a:r>
            <a:r>
              <a:rPr lang="en-US" sz="1600" dirty="0" err="1">
                <a:latin typeface="Oswald Regular" panose="02000503000000000000"/>
                <a:cs typeface="Arial"/>
              </a:rPr>
              <a:t>ului</a:t>
            </a:r>
            <a:r>
              <a:rPr lang="en-US" sz="1600" dirty="0">
                <a:latin typeface="Oswald Regular" panose="02000503000000000000"/>
                <a:cs typeface="Arial"/>
              </a:rPr>
              <a:t>, </a:t>
            </a:r>
            <a:r>
              <a:rPr lang="en-US" sz="1600" dirty="0" err="1">
                <a:latin typeface="Oswald Regular" panose="02000503000000000000"/>
                <a:cs typeface="Arial"/>
              </a:rPr>
              <a:t>formatarea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obiectelor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proprietati</a:t>
            </a:r>
            <a:r>
              <a:rPr lang="en-US" sz="1600" dirty="0">
                <a:latin typeface="Oswald Regular" panose="02000503000000000000"/>
                <a:cs typeface="Arial"/>
              </a:rPr>
              <a:t>.</a:t>
            </a:r>
          </a:p>
        </p:txBody>
      </p:sp>
      <p:sp>
        <p:nvSpPr>
          <p:cNvPr id="16" name="object 6"/>
          <p:cNvSpPr/>
          <p:nvPr/>
        </p:nvSpPr>
        <p:spPr>
          <a:xfrm>
            <a:off x="1403649" y="2322918"/>
            <a:ext cx="5688632" cy="746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8"/>
          <p:cNvSpPr/>
          <p:nvPr/>
        </p:nvSpPr>
        <p:spPr>
          <a:xfrm>
            <a:off x="1403649" y="3212976"/>
            <a:ext cx="2016224" cy="25278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5148064" y="3180749"/>
            <a:ext cx="1800200" cy="2696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9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510780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Analiza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raportare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Ad Hoc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597" y="1743509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indent="-132080">
              <a:lnSpc>
                <a:spcPct val="100000"/>
              </a:lnSpc>
              <a:buFont typeface="Arial"/>
              <a:buChar char="▪"/>
              <a:tabLst>
                <a:tab pos="144780" algn="l"/>
              </a:tabLst>
            </a:pPr>
            <a:r>
              <a:rPr lang="it-IT" sz="1600" dirty="0">
                <a:latin typeface="Oswald Regular" panose="02000503000000000000"/>
                <a:cs typeface="Arial"/>
              </a:rPr>
              <a:t>Posibilitatea de a porni si opri sumarizarea si gruparea automata</a:t>
            </a:r>
          </a:p>
        </p:txBody>
      </p:sp>
      <p:sp>
        <p:nvSpPr>
          <p:cNvPr id="10" name="object 6"/>
          <p:cNvSpPr/>
          <p:nvPr/>
        </p:nvSpPr>
        <p:spPr>
          <a:xfrm>
            <a:off x="1043608" y="2173250"/>
            <a:ext cx="2895599" cy="401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148064" y="2002234"/>
            <a:ext cx="2844800" cy="4384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7544" y="1324676"/>
            <a:ext cx="510780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Analiza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raportare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Ad Hoc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1882836"/>
            <a:ext cx="1291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780" indent="-132080">
              <a:lnSpc>
                <a:spcPct val="100000"/>
              </a:lnSpc>
              <a:buFont typeface="Arial"/>
              <a:buChar char="▪"/>
              <a:tabLst>
                <a:tab pos="144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Filtre</a:t>
            </a:r>
            <a:r>
              <a:rPr lang="en-US" sz="1600" dirty="0">
                <a:latin typeface="Oswald Regular" panose="02000503000000000000"/>
                <a:cs typeface="Arial"/>
              </a:rPr>
              <a:t> standard</a:t>
            </a:r>
          </a:p>
        </p:txBody>
      </p:sp>
      <p:sp>
        <p:nvSpPr>
          <p:cNvPr id="9" name="object 13"/>
          <p:cNvSpPr/>
          <p:nvPr/>
        </p:nvSpPr>
        <p:spPr>
          <a:xfrm>
            <a:off x="899592" y="2360717"/>
            <a:ext cx="2890838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70290" y="4405044"/>
            <a:ext cx="2247731" cy="338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marR="6350" indent="-165100">
              <a:lnSpc>
                <a:spcPts val="2100"/>
              </a:lnSpc>
              <a:buFont typeface="Arial"/>
              <a:buChar char="▪"/>
              <a:tabLst>
                <a:tab pos="144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Filtre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avansate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personalizate</a:t>
            </a:r>
            <a:endParaRPr lang="en-US" sz="1600" dirty="0">
              <a:latin typeface="Oswald Regular" panose="02000503000000000000"/>
              <a:cs typeface="Arial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1113073" y="4825206"/>
            <a:ext cx="1685925" cy="1295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3157644" y="4400284"/>
            <a:ext cx="2301552" cy="1700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6084168" y="4400284"/>
            <a:ext cx="2304256" cy="1705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6084168" y="4717376"/>
            <a:ext cx="884450" cy="367808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910525" y="78123"/>
                </a:moveTo>
                <a:lnTo>
                  <a:pt x="966774" y="111177"/>
                </a:lnTo>
                <a:lnTo>
                  <a:pt x="1010523" y="147337"/>
                </a:lnTo>
                <a:lnTo>
                  <a:pt x="1041773" y="185828"/>
                </a:lnTo>
                <a:lnTo>
                  <a:pt x="1060523" y="225872"/>
                </a:lnTo>
                <a:lnTo>
                  <a:pt x="1066772" y="266693"/>
                </a:lnTo>
                <a:lnTo>
                  <a:pt x="1065210" y="287152"/>
                </a:lnTo>
                <a:lnTo>
                  <a:pt x="1052710" y="327681"/>
                </a:lnTo>
                <a:lnTo>
                  <a:pt x="1027711" y="367046"/>
                </a:lnTo>
                <a:lnTo>
                  <a:pt x="990211" y="404468"/>
                </a:lnTo>
                <a:lnTo>
                  <a:pt x="940212" y="439172"/>
                </a:lnTo>
                <a:lnTo>
                  <a:pt x="878345" y="470106"/>
                </a:lnTo>
                <a:lnTo>
                  <a:pt x="808937" y="495105"/>
                </a:lnTo>
                <a:lnTo>
                  <a:pt x="772097" y="505261"/>
                </a:lnTo>
                <a:lnTo>
                  <a:pt x="734092" y="513855"/>
                </a:lnTo>
                <a:lnTo>
                  <a:pt x="695116" y="520886"/>
                </a:lnTo>
                <a:lnTo>
                  <a:pt x="655363" y="526355"/>
                </a:lnTo>
                <a:lnTo>
                  <a:pt x="615028" y="530261"/>
                </a:lnTo>
                <a:lnTo>
                  <a:pt x="574304" y="532605"/>
                </a:lnTo>
                <a:lnTo>
                  <a:pt x="533386" y="533386"/>
                </a:lnTo>
                <a:lnTo>
                  <a:pt x="492468" y="532605"/>
                </a:lnTo>
                <a:lnTo>
                  <a:pt x="451744" y="530261"/>
                </a:lnTo>
                <a:lnTo>
                  <a:pt x="411409" y="526355"/>
                </a:lnTo>
                <a:lnTo>
                  <a:pt x="371656" y="520886"/>
                </a:lnTo>
                <a:lnTo>
                  <a:pt x="332680" y="513855"/>
                </a:lnTo>
                <a:lnTo>
                  <a:pt x="294675" y="505261"/>
                </a:lnTo>
                <a:lnTo>
                  <a:pt x="257835" y="495105"/>
                </a:lnTo>
                <a:lnTo>
                  <a:pt x="188426" y="470106"/>
                </a:lnTo>
                <a:lnTo>
                  <a:pt x="126559" y="439172"/>
                </a:lnTo>
                <a:lnTo>
                  <a:pt x="76560" y="404468"/>
                </a:lnTo>
                <a:lnTo>
                  <a:pt x="39061" y="367046"/>
                </a:lnTo>
                <a:lnTo>
                  <a:pt x="14062" y="327681"/>
                </a:lnTo>
                <a:lnTo>
                  <a:pt x="1562" y="287152"/>
                </a:lnTo>
                <a:lnTo>
                  <a:pt x="0" y="266693"/>
                </a:lnTo>
                <a:lnTo>
                  <a:pt x="1562" y="246234"/>
                </a:lnTo>
                <a:lnTo>
                  <a:pt x="14062" y="205704"/>
                </a:lnTo>
                <a:lnTo>
                  <a:pt x="39061" y="166340"/>
                </a:lnTo>
                <a:lnTo>
                  <a:pt x="76560" y="128917"/>
                </a:lnTo>
                <a:lnTo>
                  <a:pt x="126559" y="94213"/>
                </a:lnTo>
                <a:lnTo>
                  <a:pt x="188426" y="63280"/>
                </a:lnTo>
                <a:lnTo>
                  <a:pt x="257835" y="38280"/>
                </a:lnTo>
                <a:lnTo>
                  <a:pt x="294675" y="28124"/>
                </a:lnTo>
                <a:lnTo>
                  <a:pt x="332680" y="19530"/>
                </a:lnTo>
                <a:lnTo>
                  <a:pt x="371656" y="12499"/>
                </a:lnTo>
                <a:lnTo>
                  <a:pt x="411409" y="7031"/>
                </a:lnTo>
                <a:lnTo>
                  <a:pt x="451744" y="3124"/>
                </a:lnTo>
                <a:lnTo>
                  <a:pt x="492468" y="781"/>
                </a:lnTo>
                <a:lnTo>
                  <a:pt x="533386" y="0"/>
                </a:lnTo>
                <a:lnTo>
                  <a:pt x="574304" y="781"/>
                </a:lnTo>
                <a:lnTo>
                  <a:pt x="615028" y="3124"/>
                </a:lnTo>
                <a:lnTo>
                  <a:pt x="655363" y="7031"/>
                </a:lnTo>
                <a:lnTo>
                  <a:pt x="695116" y="12499"/>
                </a:lnTo>
                <a:lnTo>
                  <a:pt x="734092" y="19530"/>
                </a:lnTo>
                <a:lnTo>
                  <a:pt x="772097" y="28124"/>
                </a:lnTo>
                <a:lnTo>
                  <a:pt x="808937" y="38280"/>
                </a:lnTo>
                <a:lnTo>
                  <a:pt x="878345" y="63280"/>
                </a:lnTo>
                <a:lnTo>
                  <a:pt x="910525" y="78123"/>
                </a:lnTo>
                <a:close/>
              </a:path>
            </a:pathLst>
          </a:custGeom>
          <a:ln w="2555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4183113" y="5758677"/>
            <a:ext cx="884450" cy="367808"/>
          </a:xfrm>
          <a:custGeom>
            <a:avLst/>
            <a:gdLst/>
            <a:ahLst/>
            <a:cxnLst/>
            <a:rect l="l" t="t" r="r" b="b"/>
            <a:pathLst>
              <a:path w="1066800" h="533400">
                <a:moveTo>
                  <a:pt x="910525" y="78123"/>
                </a:moveTo>
                <a:lnTo>
                  <a:pt x="966774" y="111177"/>
                </a:lnTo>
                <a:lnTo>
                  <a:pt x="1010523" y="147337"/>
                </a:lnTo>
                <a:lnTo>
                  <a:pt x="1041773" y="185828"/>
                </a:lnTo>
                <a:lnTo>
                  <a:pt x="1060523" y="225872"/>
                </a:lnTo>
                <a:lnTo>
                  <a:pt x="1066772" y="266693"/>
                </a:lnTo>
                <a:lnTo>
                  <a:pt x="1065210" y="287152"/>
                </a:lnTo>
                <a:lnTo>
                  <a:pt x="1052710" y="327681"/>
                </a:lnTo>
                <a:lnTo>
                  <a:pt x="1027711" y="367046"/>
                </a:lnTo>
                <a:lnTo>
                  <a:pt x="990211" y="404468"/>
                </a:lnTo>
                <a:lnTo>
                  <a:pt x="940212" y="439172"/>
                </a:lnTo>
                <a:lnTo>
                  <a:pt x="878345" y="470106"/>
                </a:lnTo>
                <a:lnTo>
                  <a:pt x="808937" y="495105"/>
                </a:lnTo>
                <a:lnTo>
                  <a:pt x="772097" y="505261"/>
                </a:lnTo>
                <a:lnTo>
                  <a:pt x="734092" y="513855"/>
                </a:lnTo>
                <a:lnTo>
                  <a:pt x="695116" y="520886"/>
                </a:lnTo>
                <a:lnTo>
                  <a:pt x="655363" y="526355"/>
                </a:lnTo>
                <a:lnTo>
                  <a:pt x="615028" y="530261"/>
                </a:lnTo>
                <a:lnTo>
                  <a:pt x="574304" y="532605"/>
                </a:lnTo>
                <a:lnTo>
                  <a:pt x="533386" y="533386"/>
                </a:lnTo>
                <a:lnTo>
                  <a:pt x="492468" y="532605"/>
                </a:lnTo>
                <a:lnTo>
                  <a:pt x="451744" y="530261"/>
                </a:lnTo>
                <a:lnTo>
                  <a:pt x="411409" y="526355"/>
                </a:lnTo>
                <a:lnTo>
                  <a:pt x="371656" y="520886"/>
                </a:lnTo>
                <a:lnTo>
                  <a:pt x="332680" y="513855"/>
                </a:lnTo>
                <a:lnTo>
                  <a:pt x="294675" y="505261"/>
                </a:lnTo>
                <a:lnTo>
                  <a:pt x="257835" y="495105"/>
                </a:lnTo>
                <a:lnTo>
                  <a:pt x="188426" y="470106"/>
                </a:lnTo>
                <a:lnTo>
                  <a:pt x="126559" y="439172"/>
                </a:lnTo>
                <a:lnTo>
                  <a:pt x="76560" y="404468"/>
                </a:lnTo>
                <a:lnTo>
                  <a:pt x="39061" y="367046"/>
                </a:lnTo>
                <a:lnTo>
                  <a:pt x="14062" y="327681"/>
                </a:lnTo>
                <a:lnTo>
                  <a:pt x="1562" y="287152"/>
                </a:lnTo>
                <a:lnTo>
                  <a:pt x="0" y="266693"/>
                </a:lnTo>
                <a:lnTo>
                  <a:pt x="1562" y="246234"/>
                </a:lnTo>
                <a:lnTo>
                  <a:pt x="14062" y="205704"/>
                </a:lnTo>
                <a:lnTo>
                  <a:pt x="39061" y="166340"/>
                </a:lnTo>
                <a:lnTo>
                  <a:pt x="76560" y="128917"/>
                </a:lnTo>
                <a:lnTo>
                  <a:pt x="126559" y="94213"/>
                </a:lnTo>
                <a:lnTo>
                  <a:pt x="188426" y="63280"/>
                </a:lnTo>
                <a:lnTo>
                  <a:pt x="257835" y="38280"/>
                </a:lnTo>
                <a:lnTo>
                  <a:pt x="294675" y="28124"/>
                </a:lnTo>
                <a:lnTo>
                  <a:pt x="332680" y="19530"/>
                </a:lnTo>
                <a:lnTo>
                  <a:pt x="371656" y="12499"/>
                </a:lnTo>
                <a:lnTo>
                  <a:pt x="411409" y="7031"/>
                </a:lnTo>
                <a:lnTo>
                  <a:pt x="451744" y="3124"/>
                </a:lnTo>
                <a:lnTo>
                  <a:pt x="492468" y="781"/>
                </a:lnTo>
                <a:lnTo>
                  <a:pt x="533386" y="0"/>
                </a:lnTo>
                <a:lnTo>
                  <a:pt x="574304" y="781"/>
                </a:lnTo>
                <a:lnTo>
                  <a:pt x="615028" y="3124"/>
                </a:lnTo>
                <a:lnTo>
                  <a:pt x="655363" y="7031"/>
                </a:lnTo>
                <a:lnTo>
                  <a:pt x="695116" y="12499"/>
                </a:lnTo>
                <a:lnTo>
                  <a:pt x="734092" y="19530"/>
                </a:lnTo>
                <a:lnTo>
                  <a:pt x="772097" y="28124"/>
                </a:lnTo>
                <a:lnTo>
                  <a:pt x="808937" y="38280"/>
                </a:lnTo>
                <a:lnTo>
                  <a:pt x="878345" y="63280"/>
                </a:lnTo>
                <a:lnTo>
                  <a:pt x="910525" y="78123"/>
                </a:lnTo>
                <a:close/>
              </a:path>
            </a:pathLst>
          </a:custGeom>
          <a:ln w="2555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6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510780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Analiza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raportare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Ad Hoc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97" y="1866307"/>
            <a:ext cx="8066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indent="-132080">
              <a:lnSpc>
                <a:spcPct val="100000"/>
              </a:lnSpc>
              <a:buFont typeface="Arial"/>
              <a:buChar char="▪"/>
              <a:tabLst>
                <a:tab pos="144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Rapoartele</a:t>
            </a:r>
            <a:r>
              <a:rPr lang="en-US" sz="1600" dirty="0">
                <a:latin typeface="Oswald Regular" panose="02000503000000000000"/>
                <a:cs typeface="Arial"/>
              </a:rPr>
              <a:t> din </a:t>
            </a:r>
            <a:r>
              <a:rPr lang="en-US" sz="1600" dirty="0" err="1">
                <a:latin typeface="Oswald Regular" panose="02000503000000000000"/>
                <a:cs typeface="Arial"/>
              </a:rPr>
              <a:t>Cognos</a:t>
            </a:r>
            <a:r>
              <a:rPr lang="en-US" sz="1600" dirty="0">
                <a:latin typeface="Oswald Regular" panose="02000503000000000000"/>
                <a:cs typeface="Arial"/>
              </a:rPr>
              <a:t> Workspace Advanced pot fi </a:t>
            </a:r>
            <a:r>
              <a:rPr lang="en-US" sz="1600" dirty="0" err="1">
                <a:latin typeface="Oswald Regular" panose="02000503000000000000"/>
                <a:cs typeface="Arial"/>
              </a:rPr>
              <a:t>rulate</a:t>
            </a:r>
            <a:r>
              <a:rPr lang="en-US" sz="1600" dirty="0">
                <a:latin typeface="Oswald Regular" panose="02000503000000000000"/>
                <a:cs typeface="Arial"/>
              </a:rPr>
              <a:t> in </a:t>
            </a:r>
            <a:r>
              <a:rPr lang="en-US" sz="1600" dirty="0" err="1">
                <a:latin typeface="Oswald Regular" panose="02000503000000000000"/>
                <a:cs typeface="Arial"/>
              </a:rPr>
              <a:t>diferite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formate</a:t>
            </a:r>
            <a:endParaRPr lang="en-US" sz="1600" dirty="0">
              <a:latin typeface="Oswald Regular" panose="02000503000000000000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782144" y="2564901"/>
            <a:ext cx="3600400" cy="3168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4969630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Toolbox –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Trusa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de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unelte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412" y="1822135"/>
            <a:ext cx="4572000" cy="33983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145" indent="-258445">
              <a:lnSpc>
                <a:spcPct val="100000"/>
              </a:lnSpc>
              <a:buFont typeface="Arial"/>
              <a:buChar char="▪"/>
              <a:tabLst>
                <a:tab pos="27178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Query calculation</a:t>
            </a:r>
          </a:p>
          <a:p>
            <a:pPr>
              <a:lnSpc>
                <a:spcPts val="2800"/>
              </a:lnSpc>
              <a:spcBef>
                <a:spcPts val="19"/>
              </a:spcBef>
              <a:buFont typeface="Arial"/>
              <a:buChar char="▪"/>
            </a:pPr>
            <a:endParaRPr lang="en-US" sz="1600" dirty="0">
              <a:latin typeface="Oswald Regular" panose="02000503000000000000"/>
              <a:cs typeface="Arial"/>
            </a:endParaRPr>
          </a:p>
          <a:p>
            <a:pPr marL="271145" indent="-258445">
              <a:lnSpc>
                <a:spcPct val="100000"/>
              </a:lnSpc>
              <a:buFont typeface="Arial"/>
              <a:buChar char="▪"/>
              <a:tabLst>
                <a:tab pos="271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Optiuni</a:t>
            </a:r>
            <a:r>
              <a:rPr lang="en-US" sz="1600" dirty="0">
                <a:latin typeface="Oswald Regular" panose="02000503000000000000"/>
                <a:cs typeface="Arial"/>
              </a:rPr>
              <a:t> de Layout</a:t>
            </a:r>
          </a:p>
          <a:p>
            <a:pPr marL="833755" lvl="1" indent="-363855">
              <a:lnSpc>
                <a:spcPct val="100000"/>
              </a:lnSpc>
              <a:spcBef>
                <a:spcPts val="20"/>
              </a:spcBef>
              <a:buFont typeface="Times New Roman"/>
              <a:buChar char="–"/>
              <a:tabLst>
                <a:tab pos="83439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Spatii</a:t>
            </a:r>
            <a:r>
              <a:rPr lang="en-US" sz="1600" dirty="0">
                <a:latin typeface="Oswald Regular" panose="02000503000000000000"/>
                <a:cs typeface="Arial"/>
              </a:rPr>
              <a:t> Crosstab</a:t>
            </a:r>
          </a:p>
          <a:p>
            <a:pPr marL="833755" lvl="1" indent="-363855">
              <a:lnSpc>
                <a:spcPct val="100000"/>
              </a:lnSpc>
              <a:spcBef>
                <a:spcPts val="20"/>
              </a:spcBef>
              <a:buFont typeface="Times New Roman"/>
              <a:buChar char="–"/>
              <a:tabLst>
                <a:tab pos="83439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Blocuri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 marL="833755" lvl="1" indent="-363855">
              <a:lnSpc>
                <a:spcPct val="100000"/>
              </a:lnSpc>
              <a:spcBef>
                <a:spcPts val="20"/>
              </a:spcBef>
              <a:buFont typeface="Times New Roman"/>
              <a:buChar char="–"/>
              <a:tabLst>
                <a:tab pos="83439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Tabele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20"/>
              </a:spcBef>
              <a:tabLst>
                <a:tab pos="834390" algn="l"/>
              </a:tabLst>
            </a:pPr>
            <a:endParaRPr lang="en-US" sz="1600" dirty="0">
              <a:latin typeface="Oswald Regular" panose="02000503000000000000"/>
              <a:cs typeface="Arial"/>
            </a:endParaRPr>
          </a:p>
          <a:p>
            <a:pPr marL="271145" indent="-258445">
              <a:lnSpc>
                <a:spcPct val="100000"/>
              </a:lnSpc>
              <a:buFont typeface="Arial"/>
              <a:buChar char="▪"/>
              <a:tabLst>
                <a:tab pos="271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Elemente</a:t>
            </a:r>
            <a:r>
              <a:rPr lang="en-US" sz="1600" dirty="0">
                <a:latin typeface="Oswald Regular" panose="02000503000000000000"/>
                <a:cs typeface="Arial"/>
              </a:rPr>
              <a:t> text</a:t>
            </a:r>
          </a:p>
          <a:p>
            <a:pPr>
              <a:lnSpc>
                <a:spcPts val="2900"/>
              </a:lnSpc>
              <a:spcBef>
                <a:spcPts val="19"/>
              </a:spcBef>
              <a:buFont typeface="Arial"/>
              <a:buChar char="▪"/>
            </a:pPr>
            <a:endParaRPr lang="en-US" sz="1600" dirty="0">
              <a:latin typeface="Oswald Regular" panose="02000503000000000000"/>
              <a:cs typeface="Arial"/>
            </a:endParaRPr>
          </a:p>
          <a:p>
            <a:pPr marL="271145" indent="-258445">
              <a:lnSpc>
                <a:spcPct val="100000"/>
              </a:lnSpc>
              <a:buFont typeface="Arial"/>
              <a:buChar char="▪"/>
              <a:tabLst>
                <a:tab pos="27178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Numar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pagini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>
              <a:lnSpc>
                <a:spcPts val="2800"/>
              </a:lnSpc>
              <a:spcBef>
                <a:spcPts val="19"/>
              </a:spcBef>
              <a:buFont typeface="Arial"/>
              <a:buChar char="▪"/>
            </a:pPr>
            <a:endParaRPr lang="en-US" sz="1600" dirty="0">
              <a:latin typeface="Oswald Regular" panose="02000503000000000000"/>
              <a:cs typeface="Arial"/>
            </a:endParaRPr>
          </a:p>
          <a:p>
            <a:pPr marL="271145" indent="-258445">
              <a:lnSpc>
                <a:spcPct val="100000"/>
              </a:lnSpc>
              <a:buFont typeface="Arial"/>
              <a:buChar char="▪"/>
              <a:tabLst>
                <a:tab pos="27178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Data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ora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rularii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raportului</a:t>
            </a:r>
            <a:endParaRPr lang="en-US" sz="1600" dirty="0">
              <a:latin typeface="Oswald Regular" panose="02000503000000000000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684210" y="1822135"/>
            <a:ext cx="2132633" cy="3805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7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6376746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O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varietate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de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tipuri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de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grafice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vizualizari</a:t>
            </a:r>
            <a:r>
              <a:rPr lang="ro-RO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597" y="1814982"/>
            <a:ext cx="806684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6350" indent="-228600">
              <a:lnSpc>
                <a:spcPts val="2000"/>
              </a:lnSpc>
              <a:buFont typeface="Arial"/>
              <a:buChar char="▪"/>
              <a:tabLst>
                <a:tab pos="20701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Alegand</a:t>
            </a:r>
            <a:r>
              <a:rPr lang="en-US" sz="1600" dirty="0">
                <a:latin typeface="Oswald Regular" panose="02000503000000000000"/>
                <a:cs typeface="Arial"/>
              </a:rPr>
              <a:t> o </a:t>
            </a:r>
            <a:r>
              <a:rPr lang="en-US" sz="1600" dirty="0" err="1">
                <a:latin typeface="Oswald Regular" panose="02000503000000000000"/>
                <a:cs typeface="Arial"/>
              </a:rPr>
              <a:t>vizualizare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potrivita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utilizatorii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vor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identifica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usor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tendintele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vor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intelege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contextul</a:t>
            </a:r>
            <a:endParaRPr lang="en-US" sz="1600" dirty="0">
              <a:latin typeface="Oswald Regular" panose="02000503000000000000"/>
              <a:cs typeface="Arial"/>
            </a:endParaRPr>
          </a:p>
          <a:p>
            <a:pPr marL="206375" indent="-193675">
              <a:lnSpc>
                <a:spcPct val="100000"/>
              </a:lnSpc>
              <a:spcBef>
                <a:spcPts val="1000"/>
              </a:spcBef>
              <a:buFont typeface="Arial"/>
              <a:buChar char="▪"/>
              <a:tabLst>
                <a:tab pos="20701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Include </a:t>
            </a:r>
            <a:r>
              <a:rPr lang="en-US" sz="1600" dirty="0" err="1">
                <a:latin typeface="Oswald Regular" panose="02000503000000000000"/>
                <a:cs typeface="Arial"/>
              </a:rPr>
              <a:t>recomandari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vizuale</a:t>
            </a:r>
            <a:endParaRPr lang="en-US" sz="1600" dirty="0">
              <a:latin typeface="Oswald Regular" panose="02000503000000000000"/>
              <a:cs typeface="Arial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719264" y="2708920"/>
            <a:ext cx="5074101" cy="2793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6276732" y="2708920"/>
            <a:ext cx="1554162" cy="1292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5825333" y="4224895"/>
            <a:ext cx="2819400" cy="1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5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5640327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Formatarea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si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controlul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aspectului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15616" y="1853892"/>
            <a:ext cx="6582077" cy="701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465597" y="2780928"/>
            <a:ext cx="4572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580">
              <a:lnSpc>
                <a:spcPct val="100000"/>
              </a:lnSpc>
              <a:spcBef>
                <a:spcPts val="104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Controlul font-ului si al aliniamentului</a:t>
            </a:r>
          </a:p>
          <a:p>
            <a:pPr marL="195580">
              <a:lnSpc>
                <a:spcPct val="100000"/>
              </a:lnSpc>
              <a:spcBef>
                <a:spcPts val="104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▪ Controlul tabelelor</a:t>
            </a:r>
          </a:p>
          <a:p>
            <a:pPr marL="195580">
              <a:lnSpc>
                <a:spcPct val="100000"/>
              </a:lnSpc>
              <a:spcBef>
                <a:spcPts val="110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▪ Formatare conditionala</a:t>
            </a:r>
          </a:p>
          <a:p>
            <a:pPr marL="195580">
              <a:lnSpc>
                <a:spcPct val="100000"/>
              </a:lnSpc>
              <a:spcBef>
                <a:spcPts val="110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▪ Aliniament</a:t>
            </a:r>
          </a:p>
          <a:p>
            <a:pPr marL="195580">
              <a:lnSpc>
                <a:spcPct val="100000"/>
              </a:lnSpc>
              <a:spcBef>
                <a:spcPts val="110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▪ Antet si Subsol</a:t>
            </a:r>
          </a:p>
          <a:p>
            <a:pPr marL="195580">
              <a:lnSpc>
                <a:spcPct val="100000"/>
              </a:lnSpc>
              <a:spcBef>
                <a:spcPts val="1100"/>
              </a:spcBef>
            </a:pPr>
            <a:r>
              <a:rPr lang="it-IT" sz="1600" dirty="0">
                <a:latin typeface="Oswald Regular" panose="02000503000000000000"/>
                <a:cs typeface="Arial"/>
              </a:rPr>
              <a:t>▪ Proprietatile obiectelor (Grafic, Crosstab si Lista)</a:t>
            </a:r>
          </a:p>
        </p:txBody>
      </p:sp>
      <p:sp>
        <p:nvSpPr>
          <p:cNvPr id="13" name="object 8"/>
          <p:cNvSpPr/>
          <p:nvPr/>
        </p:nvSpPr>
        <p:spPr>
          <a:xfrm>
            <a:off x="5356022" y="2609018"/>
            <a:ext cx="2889248" cy="2432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5262979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Alte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caracteristici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productive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97" y="2081232"/>
            <a:ext cx="4572000" cy="11352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7965" indent="-215265">
              <a:lnSpc>
                <a:spcPct val="100000"/>
              </a:lnSpc>
              <a:buFont typeface="Arial"/>
              <a:buChar char="▪"/>
              <a:tabLst>
                <a:tab pos="228600" algn="l"/>
              </a:tabLst>
            </a:pPr>
            <a:r>
              <a:rPr lang="it-IT" sz="1600" dirty="0">
                <a:latin typeface="Oswald Regular" panose="02000503000000000000"/>
                <a:cs typeface="Arial"/>
              </a:rPr>
              <a:t>Eye dropper</a:t>
            </a:r>
          </a:p>
          <a:p>
            <a:pPr marL="762000" lvl="1" indent="-292100">
              <a:lnSpc>
                <a:spcPct val="100000"/>
              </a:lnSpc>
              <a:spcBef>
                <a:spcPts val="1000"/>
              </a:spcBef>
              <a:buFont typeface="Times New Roman"/>
              <a:buChar char="–"/>
              <a:tabLst>
                <a:tab pos="764540" algn="l"/>
              </a:tabLst>
            </a:pPr>
            <a:r>
              <a:rPr lang="it-IT" sz="1600" dirty="0">
                <a:latin typeface="Oswald Regular" panose="02000503000000000000"/>
                <a:cs typeface="Arial"/>
              </a:rPr>
              <a:t>Capturare farmatare existenta</a:t>
            </a:r>
          </a:p>
          <a:p>
            <a:pPr marL="762000" marR="6350" lvl="1" indent="-292100">
              <a:lnSpc>
                <a:spcPts val="2200"/>
              </a:lnSpc>
              <a:spcBef>
                <a:spcPts val="1340"/>
              </a:spcBef>
              <a:buFont typeface="Times New Roman"/>
              <a:buChar char="–"/>
              <a:tabLst>
                <a:tab pos="764540" algn="l"/>
              </a:tabLst>
            </a:pPr>
            <a:r>
              <a:rPr lang="it-IT" sz="1600" dirty="0">
                <a:latin typeface="Oswald Regular" panose="02000503000000000000"/>
                <a:cs typeface="Arial"/>
              </a:rPr>
              <a:t>Aplicarea acelei formatari pe alte obiecte</a:t>
            </a:r>
          </a:p>
        </p:txBody>
      </p:sp>
      <p:sp>
        <p:nvSpPr>
          <p:cNvPr id="9" name="object 6"/>
          <p:cNvSpPr/>
          <p:nvPr/>
        </p:nvSpPr>
        <p:spPr>
          <a:xfrm>
            <a:off x="5037597" y="1923438"/>
            <a:ext cx="3209923" cy="3263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1691680" y="3770770"/>
            <a:ext cx="2214563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8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4775025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Adaugare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date </a:t>
            </a:r>
            <a:r>
              <a:rPr lang="en-US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externe</a:t>
            </a:r>
            <a:endParaRPr lang="en-US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838214"/>
            <a:ext cx="6392403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indent="-139700">
              <a:lnSpc>
                <a:spcPct val="100000"/>
              </a:lnSpc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Suplimentarea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datelor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existente</a:t>
            </a:r>
            <a:r>
              <a:rPr lang="en-US" sz="1600" dirty="0">
                <a:latin typeface="Oswald Regular" panose="02000503000000000000"/>
                <a:cs typeface="Arial"/>
              </a:rPr>
              <a:t> cu date din </a:t>
            </a:r>
            <a:r>
              <a:rPr lang="en-US" sz="1600" dirty="0" err="1">
                <a:latin typeface="Oswald Regular" panose="02000503000000000000"/>
                <a:cs typeface="Arial"/>
              </a:rPr>
              <a:t>surse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externe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sau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fisiere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personale</a:t>
            </a:r>
            <a:r>
              <a:rPr lang="en-US" sz="1600" dirty="0">
                <a:latin typeface="Oswald Regular" panose="02000503000000000000"/>
                <a:cs typeface="Arial"/>
              </a:rPr>
              <a:t>.</a:t>
            </a:r>
          </a:p>
          <a:p>
            <a:pPr marL="128905" indent="-116205">
              <a:lnSpc>
                <a:spcPct val="100000"/>
              </a:lnSpc>
              <a:spcBef>
                <a:spcPts val="935"/>
              </a:spcBef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Importare</a:t>
            </a:r>
            <a:r>
              <a:rPr lang="en-US" sz="1600" dirty="0">
                <a:latin typeface="Oswald Regular" panose="02000503000000000000"/>
                <a:cs typeface="Arial"/>
              </a:rPr>
              <a:t> date din </a:t>
            </a:r>
            <a:r>
              <a:rPr lang="en-US" sz="1600" dirty="0" err="1">
                <a:latin typeface="Oswald Regular" panose="02000503000000000000"/>
                <a:cs typeface="Arial"/>
              </a:rPr>
              <a:t>fisiere</a:t>
            </a:r>
            <a:r>
              <a:rPr lang="en-US" sz="1600" dirty="0">
                <a:latin typeface="Oswald Regular" panose="02000503000000000000"/>
                <a:cs typeface="Arial"/>
              </a:rPr>
              <a:t> Text, Excel, CSV </a:t>
            </a:r>
            <a:r>
              <a:rPr lang="en-US" sz="1600" dirty="0" err="1">
                <a:latin typeface="Oswald Regular" panose="02000503000000000000"/>
                <a:cs typeface="Arial"/>
              </a:rPr>
              <a:t>sau</a:t>
            </a:r>
            <a:r>
              <a:rPr lang="en-US" sz="1600" dirty="0">
                <a:latin typeface="Oswald Regular" panose="02000503000000000000"/>
                <a:cs typeface="Arial"/>
              </a:rPr>
              <a:t> XML.</a:t>
            </a:r>
          </a:p>
          <a:p>
            <a:pPr marL="128905" indent="-116205">
              <a:lnSpc>
                <a:spcPct val="100000"/>
              </a:lnSpc>
              <a:spcBef>
                <a:spcPts val="995"/>
              </a:spcBef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Proces</a:t>
            </a:r>
            <a:r>
              <a:rPr lang="en-US" sz="1600" dirty="0">
                <a:latin typeface="Oswald Regular" panose="02000503000000000000"/>
                <a:cs typeface="Arial"/>
              </a:rPr>
              <a:t> de mapping </a:t>
            </a:r>
            <a:r>
              <a:rPr lang="en-US" sz="1600" dirty="0" err="1">
                <a:latin typeface="Oswald Regular" panose="02000503000000000000"/>
                <a:cs typeface="Arial"/>
              </a:rPr>
              <a:t>prin</a:t>
            </a:r>
            <a:r>
              <a:rPr lang="en-US" sz="1600" dirty="0">
                <a:latin typeface="Oswald Regular" panose="02000503000000000000"/>
                <a:cs typeface="Arial"/>
              </a:rPr>
              <a:t> wizard.</a:t>
            </a:r>
          </a:p>
          <a:p>
            <a:pPr marL="128905" indent="-116205">
              <a:lnSpc>
                <a:spcPct val="100000"/>
              </a:lnSpc>
              <a:spcBef>
                <a:spcPts val="1040"/>
              </a:spcBef>
              <a:buFont typeface="Arial"/>
              <a:buChar char="▪"/>
              <a:tabLst>
                <a:tab pos="128905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Aceasta</a:t>
            </a:r>
            <a:r>
              <a:rPr lang="en-US" sz="1600" dirty="0">
                <a:latin typeface="Oswald Regular" panose="02000503000000000000"/>
                <a:cs typeface="Arial"/>
              </a:rPr>
              <a:t> capacitate </a:t>
            </a:r>
            <a:r>
              <a:rPr lang="en-US" sz="1600" dirty="0" err="1">
                <a:latin typeface="Oswald Regular" panose="02000503000000000000"/>
                <a:cs typeface="Arial"/>
              </a:rPr>
              <a:t>poate</a:t>
            </a:r>
            <a:r>
              <a:rPr lang="en-US" sz="1600" dirty="0">
                <a:latin typeface="Oswald Regular" panose="02000503000000000000"/>
                <a:cs typeface="Arial"/>
              </a:rPr>
              <a:t> fi </a:t>
            </a:r>
            <a:r>
              <a:rPr lang="en-US" sz="1600" dirty="0" err="1">
                <a:latin typeface="Oswald Regular" panose="02000503000000000000"/>
                <a:cs typeface="Arial"/>
              </a:rPr>
              <a:t>securizata</a:t>
            </a:r>
            <a:r>
              <a:rPr lang="en-US" sz="1600" dirty="0">
                <a:latin typeface="Oswald Regular" panose="02000503000000000000"/>
                <a:cs typeface="Arial"/>
              </a:rPr>
              <a:t>.</a:t>
            </a:r>
          </a:p>
        </p:txBody>
      </p:sp>
      <p:sp>
        <p:nvSpPr>
          <p:cNvPr id="11" name="object 7"/>
          <p:cNvSpPr/>
          <p:nvPr/>
        </p:nvSpPr>
        <p:spPr>
          <a:xfrm>
            <a:off x="2267744" y="3359336"/>
            <a:ext cx="2862262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3398739" y="3856267"/>
            <a:ext cx="4038598" cy="208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65597" y="1347374"/>
            <a:ext cx="5314275" cy="418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8. 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IBM </a:t>
            </a:r>
            <a:r>
              <a:rPr lang="en-US" b="1" spc="-30" dirty="0" err="1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US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Workspace Advanced</a:t>
            </a:r>
            <a:r>
              <a:rPr lang="ro-RO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US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Integration with Report Studio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597" y="1857876"/>
            <a:ext cx="8066843" cy="864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30175">
              <a:lnSpc>
                <a:spcPts val="2130"/>
              </a:lnSpc>
              <a:buFont typeface="Arial"/>
              <a:buChar char="▪"/>
              <a:tabLst>
                <a:tab pos="143510" algn="l"/>
              </a:tabLst>
            </a:pPr>
            <a:r>
              <a:rPr lang="en-US" sz="1600" dirty="0">
                <a:latin typeface="Oswald Regular" panose="02000503000000000000"/>
                <a:cs typeface="Arial"/>
              </a:rPr>
              <a:t>Report Studio </a:t>
            </a:r>
            <a:r>
              <a:rPr lang="en-US" sz="1600" dirty="0" err="1">
                <a:latin typeface="Oswald Regular" panose="02000503000000000000"/>
                <a:cs typeface="Arial"/>
              </a:rPr>
              <a:t>este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utilizat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pentru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crearea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rapoartelor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avansate</a:t>
            </a:r>
            <a:r>
              <a:rPr lang="en-US" sz="1600" dirty="0">
                <a:latin typeface="Oswald Regular" panose="02000503000000000000"/>
                <a:cs typeface="Arial"/>
              </a:rPr>
              <a:t>.</a:t>
            </a:r>
          </a:p>
          <a:p>
            <a:pPr marL="558800" marR="6350" lvl="1" indent="-152400">
              <a:lnSpc>
                <a:spcPts val="1900"/>
              </a:lnSpc>
              <a:spcBef>
                <a:spcPts val="50"/>
              </a:spcBef>
              <a:buFont typeface="Arial"/>
              <a:buChar char="▪"/>
              <a:tabLst>
                <a:tab pos="52705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Cognos</a:t>
            </a:r>
            <a:r>
              <a:rPr lang="en-US" sz="1600" dirty="0">
                <a:latin typeface="Oswald Regular" panose="02000503000000000000"/>
                <a:cs typeface="Arial"/>
              </a:rPr>
              <a:t> Workspace Advanced </a:t>
            </a:r>
            <a:r>
              <a:rPr lang="en-US" sz="1600" dirty="0" err="1">
                <a:latin typeface="Oswald Regular" panose="02000503000000000000"/>
                <a:cs typeface="Arial"/>
              </a:rPr>
              <a:t>poate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accesa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aceleasi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rapoarte</a:t>
            </a:r>
            <a:r>
              <a:rPr lang="en-US" sz="1600" dirty="0">
                <a:latin typeface="Oswald Regular" panose="02000503000000000000"/>
                <a:cs typeface="Arial"/>
              </a:rPr>
              <a:t> ca Report Studio, </a:t>
            </a:r>
            <a:r>
              <a:rPr lang="en-US" sz="1600" dirty="0" err="1">
                <a:latin typeface="Oswald Regular" panose="02000503000000000000"/>
                <a:cs typeface="Arial"/>
              </a:rPr>
              <a:t>Sursa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fiind</a:t>
            </a:r>
            <a:r>
              <a:rPr lang="en-US" sz="1600" dirty="0">
                <a:latin typeface="Oswald Regular" panose="02000503000000000000"/>
                <a:cs typeface="Arial"/>
              </a:rPr>
              <a:t> in format XML.</a:t>
            </a:r>
          </a:p>
          <a:p>
            <a:pPr marL="142875" indent="-130175">
              <a:lnSpc>
                <a:spcPct val="100000"/>
              </a:lnSpc>
              <a:spcBef>
                <a:spcPts val="20"/>
              </a:spcBef>
              <a:buFont typeface="Arial"/>
              <a:buChar char="▪"/>
              <a:tabLst>
                <a:tab pos="143510" algn="l"/>
              </a:tabLst>
            </a:pPr>
            <a:r>
              <a:rPr lang="en-US" sz="1600" dirty="0" err="1">
                <a:latin typeface="Oswald Regular" panose="02000503000000000000"/>
                <a:cs typeface="Arial"/>
              </a:rPr>
              <a:t>Extinde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capacitatile</a:t>
            </a:r>
            <a:r>
              <a:rPr lang="en-US" sz="1600" dirty="0">
                <a:latin typeface="Oswald Regular" panose="02000503000000000000"/>
                <a:cs typeface="Arial"/>
              </a:rPr>
              <a:t> </a:t>
            </a:r>
            <a:r>
              <a:rPr lang="en-US" sz="1600" dirty="0" err="1">
                <a:latin typeface="Oswald Regular" panose="02000503000000000000"/>
                <a:cs typeface="Arial"/>
              </a:rPr>
              <a:t>Cognos</a:t>
            </a:r>
            <a:r>
              <a:rPr lang="en-US" sz="1600" dirty="0">
                <a:latin typeface="Oswald Regular" panose="02000503000000000000"/>
                <a:cs typeface="Arial"/>
              </a:rPr>
              <a:t> Workspace Advanced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632" y="2925824"/>
            <a:ext cx="2233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err="1">
                <a:latin typeface="Oswald Regular" panose="02000503000000000000"/>
                <a:cs typeface="Arial"/>
              </a:rPr>
              <a:t>Cognos</a:t>
            </a:r>
            <a:r>
              <a:rPr lang="en-US" sz="1600" b="1" dirty="0">
                <a:latin typeface="Oswald Regular" panose="02000503000000000000"/>
                <a:cs typeface="Arial"/>
              </a:rPr>
              <a:t> Workspace Advanced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6653" y="2912311"/>
            <a:ext cx="1156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latin typeface="Oswald Regular" panose="02000503000000000000"/>
                <a:cs typeface="Arial"/>
              </a:rPr>
              <a:t>Report Studio</a:t>
            </a:r>
          </a:p>
        </p:txBody>
      </p:sp>
      <p:sp>
        <p:nvSpPr>
          <p:cNvPr id="13" name="object 6"/>
          <p:cNvSpPr/>
          <p:nvPr/>
        </p:nvSpPr>
        <p:spPr>
          <a:xfrm>
            <a:off x="490952" y="3354387"/>
            <a:ext cx="3770664" cy="22168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4582344" y="3312827"/>
            <a:ext cx="3734072" cy="239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467544" y="1867034"/>
            <a:ext cx="639045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Oswald Regular" panose="02000503000000000000"/>
              </a:rPr>
              <a:t>Ce </a:t>
            </a:r>
            <a:r>
              <a:rPr lang="en-US" dirty="0" err="1">
                <a:latin typeface="Oswald Regular" panose="02000503000000000000"/>
              </a:rPr>
              <a:t>reprezintă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Cognos</a:t>
            </a:r>
            <a:r>
              <a:rPr lang="en-US" dirty="0">
                <a:latin typeface="Oswald Regular" panose="02000503000000000000"/>
              </a:rPr>
              <a:t> Connection?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Personalizare</a:t>
            </a:r>
            <a:r>
              <a:rPr lang="en-US" dirty="0">
                <a:latin typeface="Oswald Regular" panose="02000503000000000000"/>
              </a:rPr>
              <a:t> - </a:t>
            </a:r>
            <a:r>
              <a:rPr lang="en-US" dirty="0" err="1">
                <a:latin typeface="Oswald Regular" panose="02000503000000000000"/>
              </a:rPr>
              <a:t>Preferințele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mele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Rulare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rapoarte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Distribuire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rapoarte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Planificare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rulare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rapoarte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Organizare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Intrări</a:t>
            </a:r>
            <a:endParaRPr lang="ro-RO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Oswald Regular" panose="02000503000000000000"/>
              </a:rPr>
              <a:t>Rapoarte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agregate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dezvoltate</a:t>
            </a:r>
            <a:r>
              <a:rPr lang="en-US" dirty="0">
                <a:latin typeface="Oswald Regular" panose="02000503000000000000"/>
              </a:rPr>
              <a:t> in </a:t>
            </a:r>
            <a:r>
              <a:rPr lang="en-US" dirty="0" err="1">
                <a:latin typeface="Oswald Regular" panose="02000503000000000000"/>
              </a:rPr>
              <a:t>cadrul</a:t>
            </a:r>
            <a:r>
              <a:rPr lang="en-US" dirty="0">
                <a:latin typeface="Oswald Regular" panose="02000503000000000000"/>
              </a:rPr>
              <a:t> </a:t>
            </a:r>
            <a:r>
              <a:rPr lang="en-US" dirty="0" err="1">
                <a:latin typeface="Oswald Regular" panose="02000503000000000000"/>
              </a:rPr>
              <a:t>proiectului</a:t>
            </a:r>
            <a:r>
              <a:rPr lang="en-US" dirty="0">
                <a:latin typeface="Oswald Regular" panose="02000503000000000000"/>
              </a:rPr>
              <a:t> RAN</a:t>
            </a:r>
            <a:endParaRPr lang="en-GB" dirty="0">
              <a:latin typeface="Oswald Regular" panose="0200050300000000000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Oswald Regular" panose="02000503000000000000"/>
              </a:rPr>
              <a:t>IBM </a:t>
            </a:r>
            <a:r>
              <a:rPr lang="en-US" dirty="0" err="1">
                <a:latin typeface="Oswald Regular" panose="02000503000000000000"/>
              </a:rPr>
              <a:t>Cognos</a:t>
            </a:r>
            <a:r>
              <a:rPr lang="en-US" dirty="0">
                <a:latin typeface="Oswald Regular" panose="02000503000000000000"/>
              </a:rPr>
              <a:t> Workspace Advanced</a:t>
            </a:r>
          </a:p>
        </p:txBody>
      </p:sp>
    </p:spTree>
    <p:extLst>
      <p:ext uri="{BB962C8B-B14F-4D97-AF65-F5344CB8AC3E}">
        <p14:creationId xmlns:p14="http://schemas.microsoft.com/office/powerpoint/2010/main" val="3293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6" y="1556792"/>
            <a:ext cx="8352928" cy="45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0936" y="1556792"/>
            <a:ext cx="8352928" cy="4598268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Întrebări și răspunsuri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3980472"/>
              </p:ext>
            </p:extLst>
          </p:nvPr>
        </p:nvGraphicFramePr>
        <p:xfrm>
          <a:off x="4205305" y="2065970"/>
          <a:ext cx="784189" cy="143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95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3382657" cy="43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Arial"/>
                <a:cs typeface="Arial"/>
              </a:rPr>
              <a:t>1. </a:t>
            </a:r>
            <a:r>
              <a:rPr lang="en-GB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Ce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reprezintă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Connection?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855" y="1630720"/>
            <a:ext cx="821400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445134" indent="-228600" algn="just">
              <a:lnSpc>
                <a:spcPts val="2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dirty="0">
                <a:latin typeface="Oswald Regular" panose="02000503000000000000"/>
              </a:rPr>
              <a:t>Este un singur punct de acces pentru toate informatiile din software-ul IBM Cognos</a:t>
            </a:r>
          </a:p>
          <a:p>
            <a:pPr marL="241300" indent="-228600" algn="just">
              <a:lnSpc>
                <a:spcPct val="100000"/>
              </a:lnSpc>
              <a:spcBef>
                <a:spcPts val="1050"/>
              </a:spcBef>
              <a:buFont typeface="Arial"/>
              <a:buChar char="▪"/>
              <a:tabLst>
                <a:tab pos="241300" algn="l"/>
              </a:tabLst>
            </a:pPr>
            <a:r>
              <a:rPr lang="ro-RO" dirty="0">
                <a:latin typeface="Oswald Regular" panose="02000503000000000000"/>
              </a:rPr>
              <a:t>Se adreseaza mai multor tipuri de utilizatori</a:t>
            </a:r>
          </a:p>
          <a:p>
            <a:pPr marL="965200" lvl="1" indent="-228600" algn="just">
              <a:lnSpc>
                <a:spcPct val="100000"/>
              </a:lnSpc>
              <a:spcBef>
                <a:spcPts val="116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Utilizatori de baza (consumatori)</a:t>
            </a:r>
          </a:p>
          <a:p>
            <a:pPr marL="965200" lvl="1" indent="-228600" algn="just">
              <a:lnSpc>
                <a:spcPct val="100000"/>
              </a:lnSpc>
              <a:spcBef>
                <a:spcPts val="112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Utilizatori avansati(power user) si administratori</a:t>
            </a:r>
          </a:p>
          <a:p>
            <a:pPr marL="241300" indent="-228600" algn="just">
              <a:lnSpc>
                <a:spcPct val="100000"/>
              </a:lnSpc>
              <a:spcBef>
                <a:spcPts val="1095"/>
              </a:spcBef>
              <a:buFont typeface="Arial"/>
              <a:buChar char="▪"/>
              <a:tabLst>
                <a:tab pos="241300" algn="l"/>
              </a:tabLst>
            </a:pPr>
            <a:r>
              <a:rPr lang="ro-RO" dirty="0">
                <a:latin typeface="Oswald Regular" panose="02000503000000000000"/>
              </a:rPr>
              <a:t>Portalul poate fi folosit pentru:</a:t>
            </a:r>
          </a:p>
          <a:p>
            <a:pPr marL="965200" marR="6350" lvl="1" indent="-228600" algn="just">
              <a:lnSpc>
                <a:spcPts val="1650"/>
              </a:lnSpc>
              <a:spcBef>
                <a:spcPts val="124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Publicare, cautare, gestionare, organizare si vizualizarea continutului BI al organizatiei, cum ar fi rapoartele, dashboard-urile.</a:t>
            </a:r>
          </a:p>
          <a:p>
            <a:pPr marL="965200" marR="6350" lvl="1" indent="-228600" algn="just">
              <a:lnSpc>
                <a:spcPts val="1650"/>
              </a:lnSpc>
              <a:spcBef>
                <a:spcPts val="124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Avand permisiunile potrivite, utilizatorii pot lansa diferite aplicatii (workspace advanced, report Studio, etc.)</a:t>
            </a:r>
          </a:p>
          <a:p>
            <a:pPr marL="965200" marR="6350" lvl="1" indent="-228600" algn="just">
              <a:lnSpc>
                <a:spcPts val="1650"/>
              </a:lnSpc>
              <a:spcBef>
                <a:spcPts val="124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 Administrarea server-elor, optimizare si setarea permisiunilor de acces de catre administratorii de sistem.</a:t>
            </a:r>
          </a:p>
          <a:p>
            <a:pPr marL="241300" indent="-228600" algn="just">
              <a:lnSpc>
                <a:spcPct val="100000"/>
              </a:lnSpc>
              <a:spcBef>
                <a:spcPts val="1095"/>
              </a:spcBef>
              <a:buFont typeface="Arial"/>
              <a:buChar char="▪"/>
              <a:tabLst>
                <a:tab pos="241300" algn="l"/>
              </a:tabLst>
            </a:pPr>
            <a:r>
              <a:rPr lang="ro-RO" dirty="0">
                <a:latin typeface="Oswald Regular" panose="02000503000000000000"/>
              </a:rPr>
              <a:t>Portalul Cognos BI este personalizabil</a:t>
            </a:r>
          </a:p>
          <a:p>
            <a:pPr marL="965200" lvl="1" indent="-228600" algn="just">
              <a:lnSpc>
                <a:spcPct val="100000"/>
              </a:lnSpc>
              <a:spcBef>
                <a:spcPts val="106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Continutul din Dosare publice este accesibil in functie de securitate de catre toti utilizatorii</a:t>
            </a:r>
          </a:p>
          <a:p>
            <a:pPr marL="965200" lvl="1" indent="-228600" algn="just">
              <a:lnSpc>
                <a:spcPct val="100000"/>
              </a:lnSpc>
              <a:spcBef>
                <a:spcPts val="122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1400" dirty="0">
                <a:latin typeface="Oswald Regular" panose="02000503000000000000"/>
              </a:rPr>
              <a:t>Dosarele Mele este o zona privata a fiecarui utilizator</a:t>
            </a:r>
          </a:p>
        </p:txBody>
      </p:sp>
      <p:sp>
        <p:nvSpPr>
          <p:cNvPr id="7" name="object 6"/>
          <p:cNvSpPr/>
          <p:nvPr/>
        </p:nvSpPr>
        <p:spPr>
          <a:xfrm>
            <a:off x="5450686" y="1916832"/>
            <a:ext cx="3225770" cy="1676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2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3382657" cy="43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Arial"/>
                <a:cs typeface="Arial"/>
              </a:rPr>
              <a:t>1. </a:t>
            </a:r>
            <a:r>
              <a:rPr lang="en-GB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Ce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reprezintă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Connection?</a:t>
            </a:r>
          </a:p>
        </p:txBody>
      </p:sp>
      <p:sp>
        <p:nvSpPr>
          <p:cNvPr id="9" name="object 6"/>
          <p:cNvSpPr txBox="1"/>
          <p:nvPr/>
        </p:nvSpPr>
        <p:spPr>
          <a:xfrm>
            <a:off x="446856" y="1666211"/>
            <a:ext cx="8237220" cy="170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42290" indent="-228600">
              <a:lnSpc>
                <a:spcPts val="2100"/>
              </a:lnSpc>
              <a:buClr>
                <a:srgbClr val="CC0000"/>
              </a:buClr>
              <a:buFont typeface="Arial"/>
              <a:buChar char="▪"/>
              <a:tabLst>
                <a:tab pos="241300" algn="l"/>
              </a:tabLst>
            </a:pPr>
            <a:r>
              <a:rPr sz="1800" dirty="0" err="1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Cognos</a:t>
            </a:r>
            <a:r>
              <a:rPr sz="1800" spc="-5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 </a:t>
            </a:r>
            <a:r>
              <a:rPr sz="180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Conne</a:t>
            </a:r>
            <a:r>
              <a:rPr sz="1800" spc="-1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ct</a:t>
            </a:r>
            <a:r>
              <a:rPr sz="180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ion</a:t>
            </a:r>
            <a:r>
              <a:rPr sz="1800" spc="-5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 </a:t>
            </a:r>
            <a:r>
              <a:rPr lang="ro-RO" dirty="0">
                <a:solidFill>
                  <a:srgbClr val="4D4D4D"/>
                </a:solidFill>
                <a:latin typeface="Oswald Regular" panose="02000503000000000000"/>
                <a:cs typeface="Arial"/>
              </a:rPr>
              <a:t>este un portalul BI ce reprezinta un singur punct de acces pentru toate informatiile din software-ul IBM Cognos </a:t>
            </a:r>
            <a:r>
              <a:rPr sz="180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Business</a:t>
            </a:r>
            <a:r>
              <a:rPr sz="1800" spc="-5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 I</a:t>
            </a:r>
            <a:r>
              <a:rPr sz="180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n</a:t>
            </a:r>
            <a:r>
              <a:rPr sz="1800" spc="-5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t</a:t>
            </a:r>
            <a:r>
              <a:rPr sz="180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elligence</a:t>
            </a:r>
            <a:r>
              <a:rPr sz="1800" spc="-5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 </a:t>
            </a:r>
            <a:r>
              <a:rPr sz="1800" spc="-10" dirty="0" smtClean="0">
                <a:solidFill>
                  <a:srgbClr val="4D4D4D"/>
                </a:solidFill>
                <a:latin typeface="Oswald Regular" panose="02000503000000000000"/>
                <a:cs typeface="Arial"/>
              </a:rPr>
              <a:t>(BI).</a:t>
            </a:r>
          </a:p>
          <a:p>
            <a:pPr marL="4509770" marR="6350" indent="-594995" algn="ctr">
              <a:lnSpc>
                <a:spcPct val="100000"/>
              </a:lnSpc>
            </a:pPr>
            <a:r>
              <a:rPr lang="ro-RO" b="1" dirty="0" smtClean="0">
                <a:solidFill>
                  <a:schemeClr val="accent1"/>
                </a:solidFill>
                <a:latin typeface="Oswald Regular" panose="02000503000000000000"/>
                <a:cs typeface="Arial"/>
              </a:rPr>
              <a:t>Accesare diferitelor studio-uri,</a:t>
            </a:r>
          </a:p>
          <a:p>
            <a:pPr marL="4509770" marR="6350" indent="-594995" algn="ctr">
              <a:lnSpc>
                <a:spcPct val="100000"/>
              </a:lnSpc>
            </a:pPr>
            <a:r>
              <a:rPr lang="ro-RO" b="1" dirty="0" smtClean="0">
                <a:solidFill>
                  <a:schemeClr val="accent1"/>
                </a:solidFill>
                <a:latin typeface="Oswald Regular" panose="02000503000000000000"/>
                <a:cs typeface="Arial"/>
              </a:rPr>
              <a:t>Workspace Advanced, Report Studio,</a:t>
            </a:r>
          </a:p>
          <a:p>
            <a:pPr marL="4509770" marR="6350" indent="-594995" algn="ctr">
              <a:lnSpc>
                <a:spcPct val="100000"/>
              </a:lnSpc>
            </a:pPr>
            <a:r>
              <a:rPr lang="ro-RO" b="1" dirty="0" smtClean="0">
                <a:solidFill>
                  <a:schemeClr val="accent1"/>
                </a:solidFill>
                <a:latin typeface="Oswald Regular" panose="02000503000000000000"/>
                <a:cs typeface="Arial"/>
              </a:rPr>
              <a:t>Cognos Administration</a:t>
            </a:r>
          </a:p>
          <a:p>
            <a:pPr marL="4509770" marR="6350" indent="-594995">
              <a:lnSpc>
                <a:spcPct val="100000"/>
              </a:lnSpc>
              <a:spcBef>
                <a:spcPts val="760"/>
              </a:spcBef>
            </a:pPr>
            <a:endParaRPr sz="1500" dirty="0">
              <a:latin typeface="Oswald Regular" panose="02000503000000000000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856" y="2194560"/>
            <a:ext cx="2535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it-IT" b="1" dirty="0">
                <a:solidFill>
                  <a:schemeClr val="accent1"/>
                </a:solidFill>
                <a:latin typeface="Oswald Regular" panose="02000503000000000000"/>
                <a:cs typeface="Arial"/>
              </a:rPr>
              <a:t>Accesare Rapoarte, pachete si continut salvat.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19354"/>
            <a:ext cx="6878472" cy="2873942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>
          <a:xfrm>
            <a:off x="1475656" y="2804825"/>
            <a:ext cx="558100" cy="1347672"/>
          </a:xfrm>
          <a:custGeom>
            <a:avLst/>
            <a:gdLst/>
            <a:ahLst/>
            <a:cxnLst/>
            <a:rect l="l" t="t" r="r" b="b"/>
            <a:pathLst>
              <a:path w="136525" h="1446529">
                <a:moveTo>
                  <a:pt x="136129" y="0"/>
                </a:moveTo>
                <a:lnTo>
                  <a:pt x="0" y="1446379"/>
                </a:lnTo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6228184" y="2996952"/>
            <a:ext cx="288032" cy="407780"/>
          </a:xfrm>
          <a:custGeom>
            <a:avLst/>
            <a:gdLst/>
            <a:ahLst/>
            <a:cxnLst/>
            <a:rect l="l" t="t" r="r" b="b"/>
            <a:pathLst>
              <a:path w="339725" h="508635">
                <a:moveTo>
                  <a:pt x="0" y="0"/>
                </a:moveTo>
                <a:lnTo>
                  <a:pt x="339207" y="508063"/>
                </a:lnTo>
              </a:path>
            </a:pathLst>
          </a:custGeom>
          <a:ln w="15839">
            <a:solidFill>
              <a:srgbClr val="FF2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1417284" y="4152497"/>
            <a:ext cx="130379" cy="107204"/>
          </a:xfrm>
          <a:custGeom>
            <a:avLst/>
            <a:gdLst/>
            <a:ahLst/>
            <a:cxnLst/>
            <a:rect l="l" t="t" r="r" b="b"/>
            <a:pathLst>
              <a:path w="76200" h="80010">
                <a:moveTo>
                  <a:pt x="0" y="0"/>
                </a:moveTo>
                <a:lnTo>
                  <a:pt x="30792" y="79434"/>
                </a:lnTo>
                <a:lnTo>
                  <a:pt x="75864" y="713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6478116" y="3398651"/>
            <a:ext cx="76200" cy="80010"/>
          </a:xfrm>
          <a:custGeom>
            <a:avLst/>
            <a:gdLst/>
            <a:ahLst/>
            <a:cxnLst/>
            <a:rect l="l" t="t" r="r" b="b"/>
            <a:pathLst>
              <a:path w="76200" h="80010">
                <a:moveTo>
                  <a:pt x="0" y="0"/>
                </a:moveTo>
                <a:lnTo>
                  <a:pt x="30792" y="79434"/>
                </a:lnTo>
                <a:lnTo>
                  <a:pt x="75864" y="7139"/>
                </a:lnTo>
                <a:lnTo>
                  <a:pt x="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3382657" cy="43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Arial"/>
                <a:cs typeface="Arial"/>
              </a:rPr>
              <a:t>1. </a:t>
            </a:r>
            <a:r>
              <a:rPr lang="en-GB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Ce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reprezintă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Cognos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Connection?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294" y="1913072"/>
            <a:ext cx="6411144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Ce se mai poate face in portal</a:t>
            </a:r>
          </a:p>
          <a:p>
            <a:pPr marL="965200" lvl="1" indent="-228600">
              <a:lnSpc>
                <a:spcPct val="100000"/>
              </a:lnSpc>
              <a:spcBef>
                <a:spcPts val="105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Log On/Off</a:t>
            </a:r>
          </a:p>
          <a:p>
            <a:pPr marL="965200" lvl="1" indent="-228600">
              <a:lnSpc>
                <a:spcPct val="10000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Personalizare portal (Create tab-uri aditionale, setare pagina de Home)</a:t>
            </a:r>
          </a:p>
          <a:p>
            <a:pPr marL="965200" lvl="1" indent="-228600">
              <a:lnSpc>
                <a:spcPct val="10000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Creare Shortcut-uri (scurtaturi catre rapoarte)</a:t>
            </a:r>
          </a:p>
          <a:p>
            <a:pPr marL="965200" lvl="1" indent="-228600">
              <a:lnSpc>
                <a:spcPct val="10000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Modificare proprietati obiecte</a:t>
            </a:r>
          </a:p>
          <a:p>
            <a:pPr marL="965200" lvl="1" indent="-228600">
              <a:lnSpc>
                <a:spcPct val="10000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Organizare intrari in diferite tab-uri</a:t>
            </a:r>
          </a:p>
          <a:p>
            <a:pPr marL="965200" lvl="1" indent="-228600">
              <a:lnSpc>
                <a:spcPct val="10000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Cautare intrari</a:t>
            </a:r>
          </a:p>
          <a:p>
            <a:pPr marL="965200" lvl="1" indent="-228600">
              <a:lnSpc>
                <a:spcPts val="2380"/>
              </a:lnSpc>
              <a:spcBef>
                <a:spcPts val="1100"/>
              </a:spcBef>
              <a:buFont typeface="Arial"/>
              <a:buChar char="▪"/>
              <a:tabLst>
                <a:tab pos="9652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Setare suport pentru diferite limbi</a:t>
            </a:r>
          </a:p>
        </p:txBody>
      </p:sp>
    </p:spTree>
    <p:extLst>
      <p:ext uri="{BB962C8B-B14F-4D97-AF65-F5344CB8AC3E}">
        <p14:creationId xmlns:p14="http://schemas.microsoft.com/office/powerpoint/2010/main" val="24436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3215304" cy="435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2.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Personalizare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-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Preferințele</a:t>
            </a:r>
            <a:r>
              <a:rPr lang="en-GB" sz="2000" b="1" spc="-30" dirty="0">
                <a:solidFill>
                  <a:srgbClr val="CC0000"/>
                </a:solidFill>
                <a:latin typeface="Oswald Regular" panose="02000503000000000000"/>
                <a:cs typeface="Arial"/>
              </a:rPr>
              <a:t> </a:t>
            </a:r>
            <a:r>
              <a:rPr lang="en-GB" sz="2000" b="1" spc="-30" dirty="0" err="1">
                <a:solidFill>
                  <a:srgbClr val="CC0000"/>
                </a:solidFill>
                <a:latin typeface="Oswald Regular" panose="02000503000000000000"/>
                <a:cs typeface="Arial"/>
              </a:rPr>
              <a:t>mele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6" y="1630720"/>
            <a:ext cx="82296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348880"/>
            <a:ext cx="501903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1774525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3. Rulare Rapoarte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856" y="1599508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 algn="just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Rularea rapoartelor se poate face dintr-un singur pas prin click pe numele raportului. Implicit se va rula in format HTML. Ulterior putand fi exportat si in alte formare.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2376668"/>
            <a:ext cx="8136904" cy="1484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582" y="4077471"/>
            <a:ext cx="810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Sau se poate rula de la inceput cu optiuni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82" y="4483355"/>
            <a:ext cx="8136903" cy="160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6696744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92695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Raportare și BI</a:t>
            </a:r>
            <a:endParaRPr lang="ro-RO" dirty="0"/>
          </a:p>
        </p:txBody>
      </p:sp>
      <p:sp>
        <p:nvSpPr>
          <p:cNvPr id="3" name="Rectangle 2"/>
          <p:cNvSpPr/>
          <p:nvPr/>
        </p:nvSpPr>
        <p:spPr>
          <a:xfrm>
            <a:off x="450003" y="1194831"/>
            <a:ext cx="1752083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2855"/>
              </a:lnSpc>
            </a:pPr>
            <a:r>
              <a:rPr lang="ro-RO" sz="2000" b="1" spc="-30" dirty="0" smtClean="0">
                <a:solidFill>
                  <a:srgbClr val="CC0000"/>
                </a:solidFill>
                <a:latin typeface="Oswald Regular" panose="02000503000000000000"/>
                <a:cs typeface="Arial"/>
              </a:rPr>
              <a:t>3. Rulare rapoarte</a:t>
            </a:r>
            <a:endParaRPr lang="en-GB" sz="2000" b="1" spc="-30" dirty="0">
              <a:solidFill>
                <a:srgbClr val="CC0000"/>
              </a:solidFill>
              <a:latin typeface="Oswald Regular" panose="0200050300000000000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140" y="162392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 algn="just">
              <a:lnSpc>
                <a:spcPct val="100000"/>
              </a:lnSpc>
              <a:buFont typeface="Arial"/>
              <a:buChar char="▪"/>
              <a:tabLst>
                <a:tab pos="241300" algn="l"/>
              </a:tabLst>
            </a:pPr>
            <a:r>
              <a:rPr lang="ro-RO" sz="2000" spc="-30" dirty="0">
                <a:latin typeface="Oswald Regular" panose="02000503000000000000"/>
                <a:cs typeface="Arial"/>
              </a:rPr>
              <a:t>Printre cele mai importante optiuni sunt formatul (HTML, XML, PDF, XLSX, etc.) si modalitatea de livrare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9" y="2331813"/>
            <a:ext cx="7938421" cy="34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9E7F4B32AFA4EB6D989B9B4BB380A" ma:contentTypeVersion="" ma:contentTypeDescription="Create a new document." ma:contentTypeScope="" ma:versionID="dcc5dbc685451158658b522911727c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5B1D29-00DF-45E9-9535-EAF670969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A6C602-2001-4A6B-9D09-52EE5C107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12D8D-2B68-49B5-B5C5-CEF0815ED503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1329</Words>
  <Application>Microsoft Office PowerPoint</Application>
  <PresentationFormat>On-screen Show (4:3)</PresentationFormat>
  <Paragraphs>182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Registrul Agricol Național (RAN)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Raportare și BI</vt:lpstr>
      <vt:lpstr>Întrebări și răspunsuri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Registrul Agricol Național</dc:title>
  <dc:creator>Alexandru Mohora</dc:creator>
  <cp:lastModifiedBy>Gabriela Maxim</cp:lastModifiedBy>
  <cp:revision>117</cp:revision>
  <dcterms:created xsi:type="dcterms:W3CDTF">2016-12-30T12:42:30Z</dcterms:created>
  <dcterms:modified xsi:type="dcterms:W3CDTF">2017-01-06T08:23:34Z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0x0101008CA9E7F4B32AFA4EB6D989B9B4BB380A</vt:lpwstr>
  </property>
</Properties>
</file>